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883" r:id="rId2"/>
  </p:sldMasterIdLst>
  <p:notesMasterIdLst>
    <p:notesMasterId r:id="rId48"/>
  </p:notesMasterIdLst>
  <p:handoutMasterIdLst>
    <p:handoutMasterId r:id="rId49"/>
  </p:handoutMasterIdLst>
  <p:sldIdLst>
    <p:sldId id="318" r:id="rId3"/>
    <p:sldId id="550" r:id="rId4"/>
    <p:sldId id="509" r:id="rId5"/>
    <p:sldId id="510" r:id="rId6"/>
    <p:sldId id="511" r:id="rId7"/>
    <p:sldId id="512" r:id="rId8"/>
    <p:sldId id="504" r:id="rId9"/>
    <p:sldId id="543" r:id="rId10"/>
    <p:sldId id="545" r:id="rId11"/>
    <p:sldId id="513" r:id="rId12"/>
    <p:sldId id="508" r:id="rId13"/>
    <p:sldId id="514" r:id="rId14"/>
    <p:sldId id="515" r:id="rId15"/>
    <p:sldId id="516" r:id="rId16"/>
    <p:sldId id="556" r:id="rId17"/>
    <p:sldId id="531" r:id="rId18"/>
    <p:sldId id="554" r:id="rId19"/>
    <p:sldId id="546" r:id="rId20"/>
    <p:sldId id="547" r:id="rId21"/>
    <p:sldId id="519" r:id="rId22"/>
    <p:sldId id="532" r:id="rId23"/>
    <p:sldId id="533" r:id="rId24"/>
    <p:sldId id="520" r:id="rId25"/>
    <p:sldId id="521" r:id="rId26"/>
    <p:sldId id="522" r:id="rId27"/>
    <p:sldId id="535" r:id="rId28"/>
    <p:sldId id="534" r:id="rId29"/>
    <p:sldId id="536" r:id="rId30"/>
    <p:sldId id="524" r:id="rId31"/>
    <p:sldId id="523" r:id="rId32"/>
    <p:sldId id="537" r:id="rId33"/>
    <p:sldId id="551" r:id="rId34"/>
    <p:sldId id="525" r:id="rId35"/>
    <p:sldId id="552" r:id="rId36"/>
    <p:sldId id="540" r:id="rId37"/>
    <p:sldId id="538" r:id="rId38"/>
    <p:sldId id="539" r:id="rId39"/>
    <p:sldId id="518" r:id="rId40"/>
    <p:sldId id="526" r:id="rId41"/>
    <p:sldId id="553" r:id="rId42"/>
    <p:sldId id="527" r:id="rId43"/>
    <p:sldId id="542" r:id="rId44"/>
    <p:sldId id="528" r:id="rId45"/>
    <p:sldId id="557" r:id="rId46"/>
    <p:sldId id="530" r:id="rId47"/>
  </p:sldIdLst>
  <p:sldSz cx="9144000" cy="6858000" type="screen4x3"/>
  <p:notesSz cx="7315200" cy="9601200"/>
  <p:defaultTextStyle>
    <a:defPPr>
      <a:defRPr lang="en-GB"/>
    </a:defPPr>
    <a:lvl1pPr algn="l" rtl="0" fontAlgn="base">
      <a:lnSpc>
        <a:spcPct val="110000"/>
      </a:lnSpc>
      <a:spcBef>
        <a:spcPct val="10000"/>
      </a:spcBef>
      <a:spcAft>
        <a:spcPct val="30000"/>
      </a:spcAft>
      <a:buClr>
        <a:schemeClr val="tx2"/>
      </a:buClr>
      <a:buFont typeface="Tahoma" pitchFamily="34" charset="0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10000"/>
      </a:spcBef>
      <a:spcAft>
        <a:spcPct val="30000"/>
      </a:spcAft>
      <a:buClr>
        <a:schemeClr val="tx2"/>
      </a:buClr>
      <a:buFont typeface="Tahoma" pitchFamily="34" charset="0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10000"/>
      </a:spcBef>
      <a:spcAft>
        <a:spcPct val="30000"/>
      </a:spcAft>
      <a:buClr>
        <a:schemeClr val="tx2"/>
      </a:buClr>
      <a:buFont typeface="Tahoma" pitchFamily="34" charset="0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10000"/>
      </a:spcBef>
      <a:spcAft>
        <a:spcPct val="30000"/>
      </a:spcAft>
      <a:buClr>
        <a:schemeClr val="tx2"/>
      </a:buClr>
      <a:buFont typeface="Tahoma" pitchFamily="34" charset="0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10000"/>
      </a:spcBef>
      <a:spcAft>
        <a:spcPct val="30000"/>
      </a:spcAft>
      <a:buClr>
        <a:schemeClr val="tx2"/>
      </a:buClr>
      <a:buFont typeface="Tahoma" pitchFamily="34" charset="0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B0B0B0"/>
    <a:srgbClr val="FF0000"/>
    <a:srgbClr val="353258"/>
    <a:srgbClr val="F1F7A7"/>
    <a:srgbClr val="A1A1A1"/>
    <a:srgbClr val="ADADAD"/>
    <a:srgbClr val="A7A7A7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1695" autoAdjust="0"/>
  </p:normalViewPr>
  <p:slideViewPr>
    <p:cSldViewPr>
      <p:cViewPr>
        <p:scale>
          <a:sx n="100" d="100"/>
          <a:sy n="100" d="100"/>
        </p:scale>
        <p:origin x="-59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47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98281BA-DE2C-43DD-B9F8-6B6677F9C6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/>
            </a:lvl1pPr>
          </a:lstStyle>
          <a:p>
            <a:pPr>
              <a:defRPr/>
            </a:pPr>
            <a:fld id="{821F61A5-4FE8-48A3-8570-255C40A169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84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BBA84B-3DDE-4F5B-9519-4CB1B462E4AF}" type="slidenum">
              <a:rPr lang="en-GB" sz="1300" smtClean="0"/>
              <a:pPr eaLnBrk="1" hangingPunct="1"/>
              <a:t>1</a:t>
            </a:fld>
            <a:endParaRPr lang="en-GB" sz="13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49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Desirable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sigmoid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: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remains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endParaRPr lang="de-DE" dirty="0" smtClean="0"/>
          </a:p>
          <a:p>
            <a:r>
              <a:rPr lang="de-DE" dirty="0" err="1" smtClean="0"/>
              <a:t>Mention</a:t>
            </a:r>
            <a:r>
              <a:rPr lang="de-DE" dirty="0" smtClean="0"/>
              <a:t> </a:t>
            </a:r>
            <a:r>
              <a:rPr lang="de-DE" dirty="0" err="1" smtClean="0"/>
              <a:t>intercept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98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ascii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alsopossible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mroe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10 $ </a:t>
            </a:r>
            <a:r>
              <a:rPr lang="de-DE" baseline="0" dirty="0" err="1" smtClean="0"/>
              <a:t>signs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ascii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33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Conditioan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random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uise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surrounding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datapoints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inputs</a:t>
            </a:r>
            <a:r>
              <a:rPr lang="de-DE" baseline="0" dirty="0" smtClean="0"/>
              <a:t>, nto </a:t>
            </a:r>
            <a:r>
              <a:rPr lang="de-DE" baseline="0" dirty="0" err="1" smtClean="0"/>
              <a:t>features</a:t>
            </a:r>
            <a:endParaRPr lang="de-DE" baseline="0" dirty="0" smtClean="0"/>
          </a:p>
          <a:p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longer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information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1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itself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0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Words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42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usable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program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0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multiplying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8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Mention</a:t>
            </a:r>
            <a:r>
              <a:rPr lang="de-DE" dirty="0" smtClean="0"/>
              <a:t> </a:t>
            </a:r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8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Ask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assumption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ideas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47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Evaluation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training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real-</a:t>
            </a:r>
            <a:r>
              <a:rPr lang="de-DE" baseline="0" dirty="0" err="1" smtClean="0"/>
              <a:t>world</a:t>
            </a:r>
            <a:r>
              <a:rPr lang="de-DE" baseline="0" dirty="0" smtClean="0"/>
              <a:t>-performance</a:t>
            </a:r>
          </a:p>
          <a:p>
            <a:r>
              <a:rPr lang="de-DE" baseline="0" dirty="0" smtClean="0"/>
              <a:t>Training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special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F61A5-4FE8-48A3-8570-255C40A1698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2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Uni_Logo_E2_A4_CMY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5483225"/>
            <a:ext cx="8572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6"/>
          <p:cNvSpPr>
            <a:spLocks noChangeArrowheads="1"/>
          </p:cNvSpPr>
          <p:nvPr userDrawn="1"/>
        </p:nvSpPr>
        <p:spPr bwMode="gray">
          <a:xfrm>
            <a:off x="490538" y="6215063"/>
            <a:ext cx="7596187" cy="42862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620000" cy="1143000"/>
          </a:xfrm>
        </p:spPr>
        <p:txBody>
          <a:bodyPr/>
          <a:lstStyle>
            <a:lvl1pPr>
              <a:defRPr>
                <a:solidFill>
                  <a:srgbClr val="002448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0960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40F64DB-BB35-45B0-946D-B8CAE3CAD9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8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0DC6-8D4A-43A5-B9FC-EE83DFE5FA4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98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304800"/>
            <a:ext cx="18478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3911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303F0-E739-481F-A989-86E696D3BCB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3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788B-18DD-4301-8E28-A60981FF7831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1A3C-3AF6-4258-9CB1-D8D19B15C1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3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9955-E2A2-498A-833F-2CCA8059E0E9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D379-9D46-4596-9A5D-8A358668F2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5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DBFF-EB32-49C0-85A6-7780AD3D7368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A7DF-A19D-41A6-87F6-A9EF81068D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6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4EF3-C0D7-47D7-85A4-D2B281DF77CB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74807-B86B-41B2-9915-DB178F8B6E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8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EA86-7B62-4558-A949-903C254CBB20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0AB2-3565-44ED-96CF-8A343316D3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30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BEA8-4471-4579-B8DE-D847F542754F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4AEC-4EA9-4230-BC72-CD4F4D7248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19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4D67-00C3-48AC-80D5-5AC4A254C32B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1FDE-151E-4179-83A9-F4AA252EB5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953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E44B-D000-45B4-8EBA-0E06282B4D8D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43F4-20BB-4279-81FF-C55A190862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17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245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7E1C9-08BE-47CB-B2A4-0B7443A51C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23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3B48-AEF1-408D-90C5-D973988645BA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F8C3-F06B-4426-B0CB-AA06B91349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05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49FF-DB46-4A61-B722-AA132D818016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E79B-EE86-49F7-8FEC-F677AD71C4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918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9629-D2AE-4613-B766-0812751B0432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5DCC-21BC-45EF-A4E9-142F86E613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75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65BF-AB42-4535-839A-50C8905758F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0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619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295400"/>
            <a:ext cx="3619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0F5D-90BF-414C-B365-8328EC27FBC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59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1BCBF-76D3-458E-866D-BF4641A0C1D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22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E5F1-CB4C-41BC-A5C7-DD95D96679B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61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334D-25D5-4C46-B510-857AA77ADCC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61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F65B-945E-4438-BA8C-5ED639931F6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53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D1F0-5E6D-4AEA-A31E-FB7A21C6292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56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739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/>
            </a:lvl1pPr>
          </a:lstStyle>
          <a:p>
            <a:pPr>
              <a:defRPr/>
            </a:pPr>
            <a:fld id="{11BF53F4-16DD-41CF-BC73-1DE93D6D3E0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32" name="Rectangle 22"/>
          <p:cNvSpPr>
            <a:spLocks noChangeArrowheads="1"/>
          </p:cNvSpPr>
          <p:nvPr userDrawn="1"/>
        </p:nvSpPr>
        <p:spPr bwMode="gray">
          <a:xfrm>
            <a:off x="523875" y="1004888"/>
            <a:ext cx="7596188" cy="44450"/>
          </a:xfrm>
          <a:prstGeom prst="rect">
            <a:avLst/>
          </a:prstGeom>
          <a:solidFill>
            <a:srgbClr val="ADADAD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1033" name="Picture 26" descr="Uni_Logo_E2_A4_CMY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276225"/>
            <a:ext cx="8572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49" r:id="rId3"/>
    <p:sldLayoutId id="2147484048" r:id="rId4"/>
    <p:sldLayoutId id="2147484047" r:id="rId5"/>
    <p:sldLayoutId id="2147484046" r:id="rId6"/>
    <p:sldLayoutId id="2147484045" r:id="rId7"/>
    <p:sldLayoutId id="2147484044" r:id="rId8"/>
    <p:sldLayoutId id="2147484043" r:id="rId9"/>
    <p:sldLayoutId id="2147484042" r:id="rId10"/>
    <p:sldLayoutId id="21474840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53258"/>
          </a:solidFill>
          <a:latin typeface="Tahoma" pitchFamily="34" charset="0"/>
        </a:defRPr>
      </a:lvl9pPr>
    </p:titleStyle>
    <p:bodyStyle>
      <a:lvl1pPr marL="285750" indent="-285750" algn="l" rtl="0" eaLnBrk="0" fontAlgn="base" hangingPunct="0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228600" algn="l" rtl="0" eaLnBrk="0" fontAlgn="base" hangingPunct="0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200150" indent="-228600" algn="l" rtl="0" eaLnBrk="0" fontAlgn="base" hangingPunct="0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428750" indent="228600" algn="l" rtl="0" eaLnBrk="0" fontAlgn="base" hangingPunct="0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SzPct val="5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114300" algn="l" rtl="0" eaLnBrk="0" fontAlgn="base" hangingPunct="0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SzPct val="70000"/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5pPr>
      <a:lvl6pPr marL="2514600" indent="-114300" algn="l" rtl="0" fontAlgn="base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SzPct val="70000"/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6pPr>
      <a:lvl7pPr marL="2971800" indent="-114300" algn="l" rtl="0" fontAlgn="base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SzPct val="70000"/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7pPr>
      <a:lvl8pPr marL="3429000" indent="-114300" algn="l" rtl="0" fontAlgn="base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SzPct val="70000"/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8pPr>
      <a:lvl9pPr marL="3886200" indent="-114300" algn="l" rtl="0" fontAlgn="base">
        <a:lnSpc>
          <a:spcPct val="110000"/>
        </a:lnSpc>
        <a:spcBef>
          <a:spcPct val="10000"/>
        </a:spcBef>
        <a:spcAft>
          <a:spcPct val="30000"/>
        </a:spcAft>
        <a:buClr>
          <a:schemeClr val="tx2"/>
        </a:buClr>
        <a:buSzPct val="70000"/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6872B0-8A77-41D9-A1E1-A96719979800}" type="datetimeFigureOut">
              <a:rPr lang="de-DE"/>
              <a:pPr>
                <a:defRPr/>
              </a:pPr>
              <a:t>06.11.2013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1AC22D-E8BC-4CA4-B38B-94E35A9FB5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59" r:id="rId2"/>
    <p:sldLayoutId id="2147484058" r:id="rId3"/>
    <p:sldLayoutId id="2147484057" r:id="rId4"/>
    <p:sldLayoutId id="2147484056" r:id="rId5"/>
    <p:sldLayoutId id="2147484055" r:id="rId6"/>
    <p:sldLayoutId id="2147484054" r:id="rId7"/>
    <p:sldLayoutId id="2147484053" r:id="rId8"/>
    <p:sldLayoutId id="2147484052" r:id="rId9"/>
    <p:sldLayoutId id="2147484051" r:id="rId10"/>
    <p:sldLayoutId id="2147484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ee.stanford.edu/see/lecturelist.aspx?coll=348ca38a-3a6d-4052-937d-cb017338d7b1" TargetMode="External"/><Relationship Id="rId2" Type="http://schemas.openxmlformats.org/officeDocument/2006/relationships/hyperlink" Target="http://coursera.org/course/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echen.me/2011/04/27/choosing-a-machine-learning-classifier/" TargetMode="External"/><Relationship Id="rId5" Type="http://schemas.openxmlformats.org/officeDocument/2006/relationships/hyperlink" Target="http://blog.echen.me/2012/01/03/introduction-to-conditional-random-fields/" TargetMode="External"/><Relationship Id="rId4" Type="http://schemas.openxmlformats.org/officeDocument/2006/relationships/hyperlink" Target="http://ad-teaching.informatik.uni-freiburg.de/InformationRetrievalWS1213/lecture-10.pd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robotics.stanford.edu/~ang/papers/nips01-discriminativegenerativ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382000" cy="16764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de-DE" sz="4400" dirty="0" err="1" smtClean="0">
                <a:solidFill>
                  <a:srgbClr val="353258"/>
                </a:solidFill>
              </a:rPr>
              <a:t>Machine</a:t>
            </a:r>
            <a:r>
              <a:rPr lang="de-DE" sz="4400" dirty="0" smtClean="0">
                <a:solidFill>
                  <a:srgbClr val="353258"/>
                </a:solidFill>
              </a:rPr>
              <a:t> Learning </a:t>
            </a:r>
            <a:r>
              <a:rPr lang="de-DE" sz="4400" dirty="0" err="1" smtClean="0">
                <a:solidFill>
                  <a:srgbClr val="353258"/>
                </a:solidFill>
              </a:rPr>
              <a:t>for</a:t>
            </a:r>
            <a:r>
              <a:rPr lang="de-DE" sz="4400" dirty="0" smtClean="0">
                <a:solidFill>
                  <a:srgbClr val="353258"/>
                </a:solidFill>
              </a:rPr>
              <a:t/>
            </a:r>
            <a:br>
              <a:rPr lang="de-DE" sz="4400" dirty="0" smtClean="0">
                <a:solidFill>
                  <a:srgbClr val="353258"/>
                </a:solidFill>
              </a:rPr>
            </a:br>
            <a:r>
              <a:rPr lang="de-DE" sz="4400" dirty="0" smtClean="0">
                <a:solidFill>
                  <a:srgbClr val="353258"/>
                </a:solidFill>
              </a:rPr>
              <a:t>Natural Language Processing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500" y="5410200"/>
            <a:ext cx="8001000" cy="609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Robin Tibor Schirrmeister</a:t>
            </a:r>
            <a:endParaRPr lang="de-DE" sz="1000" dirty="0" smtClean="0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94453" y="3042820"/>
            <a:ext cx="8128000" cy="137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de-DE" sz="3200" dirty="0" smtClean="0">
                <a:solidFill>
                  <a:schemeClr val="accent1"/>
                </a:solidFill>
              </a:rPr>
              <a:t>Seminar Information Extraktion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de-DE" sz="3200" dirty="0" err="1" smtClean="0">
                <a:solidFill>
                  <a:schemeClr val="accent1"/>
                </a:solidFill>
              </a:rPr>
              <a:t>Wednesday</a:t>
            </a:r>
            <a:r>
              <a:rPr lang="de-DE" sz="3200" dirty="0" smtClean="0">
                <a:solidFill>
                  <a:schemeClr val="accent1"/>
                </a:solidFill>
              </a:rPr>
              <a:t>, 6th November 2013</a:t>
            </a:r>
            <a:endParaRPr lang="de-DE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09600" y="1295400"/>
            <a:ext cx="739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2286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286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55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2286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5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1143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114300" algn="l" rtl="0" fontAlgn="base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114300" algn="l" rtl="0" fontAlgn="base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114300" algn="l" rtl="0" fontAlgn="base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114300" algn="l" rtl="0" fontAlgn="base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classify</a:t>
            </a:r>
            <a:r>
              <a:rPr lang="de-DE" dirty="0" smtClean="0"/>
              <a:t> Tiger in </a:t>
            </a:r>
            <a:r>
              <a:rPr lang="de-DE" i="1" kern="0" dirty="0">
                <a:solidFill>
                  <a:schemeClr val="tx2"/>
                </a:solidFill>
              </a:rPr>
              <a:t>Tiger </a:t>
            </a:r>
            <a:r>
              <a:rPr lang="de-DE" i="1" kern="0" dirty="0"/>
              <a:t>Woods</a:t>
            </a:r>
            <a:r>
              <a:rPr lang="de-DE" i="1" kern="0" dirty="0">
                <a:solidFill>
                  <a:schemeClr val="tx2"/>
                </a:solidFill>
              </a:rPr>
              <a:t> </a:t>
            </a:r>
            <a:r>
              <a:rPr lang="de-DE" i="1" kern="0" dirty="0" err="1"/>
              <a:t>played</a:t>
            </a:r>
            <a:r>
              <a:rPr lang="de-DE" i="1" kern="0" dirty="0"/>
              <a:t> </a:t>
            </a:r>
            <a:r>
              <a:rPr lang="de-DE" i="1" kern="0" dirty="0" smtClean="0"/>
              <a:t>golf</a:t>
            </a:r>
            <a:r>
              <a:rPr lang="de-DE" kern="0" dirty="0" smtClean="0"/>
              <a:t>.</a:t>
            </a:r>
            <a:endParaRPr lang="de-DE" dirty="0" smtClean="0"/>
          </a:p>
          <a:p>
            <a:pPr lvl="1"/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/>
              <a:t>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endParaRPr lang="de-DE" dirty="0"/>
          </a:p>
          <a:p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85328"/>
              </p:ext>
            </p:extLst>
          </p:nvPr>
        </p:nvGraphicFramePr>
        <p:xfrm>
          <a:off x="923925" y="2781300"/>
          <a:ext cx="7229475" cy="2171700"/>
        </p:xfrm>
        <a:graphic>
          <a:graphicData uri="http://schemas.openxmlformats.org/drawingml/2006/table">
            <a:tbl>
              <a:tblPr/>
              <a:tblGrid>
                <a:gridCol w="2409825"/>
                <a:gridCol w="2409825"/>
                <a:gridCol w="2409825"/>
              </a:tblGrid>
              <a:tr h="4212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Person </a:t>
                      </a:r>
                      <a:r>
                        <a:rPr lang="de-DE" sz="1600" dirty="0" err="1" smtClean="0">
                          <a:effectLst/>
                        </a:rPr>
                        <a:t>Names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Others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Tiger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Capital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0.85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Proper 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Noun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Known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r>
                        <a:rPr lang="de-DE" sz="1600" dirty="0" err="1" smtClean="0">
                          <a:effectLst/>
                        </a:rPr>
                        <a:t>Noun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0.1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0.2</a:t>
                      </a:r>
                      <a:endParaRPr lang="de-DE" sz="16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563" y="2301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Tx/>
              <a:buFont typeface="Tahoma" pitchFamily="34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62000" y="5334000"/>
                <a:ext cx="7883440" cy="1126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P</m:t>
                      </m:r>
                      <m:r>
                        <a:rPr lang="de-DE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Tiger</m:t>
                      </m:r>
                      <m:r>
                        <a:rPr lang="de-DE" b="0" i="1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Name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0.01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⋅0.85⋅0.8⋅0.1⋅0.05=0.000034</m:t>
                      </m:r>
                    </m:oMath>
                  </m:oMathPara>
                </a14:m>
                <a:endParaRPr lang="de-DE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P</m:t>
                      </m:r>
                      <m:r>
                        <a:rPr lang="de-DE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Tiger</m:t>
                      </m:r>
                      <m:r>
                        <a:rPr lang="de-DE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Other</m:t>
                      </m:r>
                      <m:r>
                        <a:rPr lang="de-DE" b="0" i="0" smtClean="0">
                          <a:latin typeface="Cambria Math"/>
                        </a:rPr>
                        <m:t>)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0.01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⋅0.05⋅0.1⋅0.2⋅0.95=0.0000095</m:t>
                      </m:r>
                    </m:oMath>
                  </m:oMathPara>
                </a14:m>
                <a:endParaRPr lang="de-DE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34000"/>
                <a:ext cx="7883440" cy="11264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8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endParaRPr lang="de-D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7772400" cy="5105400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de-DE" dirty="0" smtClean="0"/>
                  <a:t>Classify a </a:t>
                </a:r>
                <a:r>
                  <a:rPr lang="de-DE" dirty="0" err="1" smtClean="0"/>
                  <a:t>word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multiplying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probabilities</a:t>
                </a:r>
                <a:endParaRPr lang="de-DE" dirty="0" smtClean="0"/>
              </a:p>
              <a:p>
                <a:pPr lvl="1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𝑊𝑜𝑟𝑑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𝑁𝑎𝑚𝑒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de-DE" b="0" i="1" smtClean="0">
                            <a:latin typeface="Cambria Math"/>
                          </a:rPr>
                          <m:t>𝑁𝑎𝑚𝑒</m:t>
                        </m:r>
                      </m:e>
                    </m:d>
                    <m:r>
                      <a:rPr lang="de-DE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de-DE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de-DE" b="0" i="1" smtClean="0">
                            <a:latin typeface="Cambria Math"/>
                          </a:rPr>
                          <m:t>𝑁𝑎𝑚𝑒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⋅⋅⋅</m:t>
                    </m:r>
                    <m:r>
                      <a:rPr lang="de-DE" b="0" i="1" smtClean="0">
                        <a:latin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𝑁𝑎𝑚𝑒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lvl="1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𝑊𝑜𝑟𝑑</m:t>
                        </m:r>
                        <m:r>
                          <a:rPr lang="de-DE" b="0" i="1" smtClean="0">
                            <a:latin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</a:rPr>
                          <m:t>𝑂𝑡h𝑒𝑟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de-DE" b="0" i="1" smtClean="0">
                            <a:latin typeface="Cambria Math"/>
                          </a:rPr>
                          <m:t>𝑂𝑡h𝑒𝑟</m:t>
                        </m:r>
                      </m:e>
                    </m:d>
                    <m:r>
                      <a:rPr lang="de-DE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de-DE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de-DE" b="0" i="1" smtClean="0">
                            <a:latin typeface="Cambria Math"/>
                          </a:rPr>
                          <m:t>𝑂𝑡h𝑒𝑟</m:t>
                        </m:r>
                      </m:e>
                    </m:d>
                    <m:r>
                      <a:rPr lang="de-DE" i="1">
                        <a:latin typeface="Cambria Math"/>
                        <a:ea typeface="Cambria Math"/>
                      </a:rPr>
                      <m:t>⋅⋅⋅</m:t>
                    </m:r>
                    <m:r>
                      <a:rPr lang="de-DE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𝑂𝑡h𝑒𝑟</m:t>
                        </m:r>
                      </m:e>
                    </m:d>
                  </m:oMath>
                </a14:m>
                <a:endParaRPr lang="de-DE" dirty="0" smtClean="0"/>
              </a:p>
              <a:p>
                <a:pPr lvl="1">
                  <a:spcBef>
                    <a:spcPct val="0"/>
                  </a:spcBef>
                </a:pPr>
                <a:r>
                  <a:rPr lang="de-DE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value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i-</a:t>
                </a:r>
                <a:r>
                  <a:rPr lang="de-DE" dirty="0" err="1" smtClean="0"/>
                  <a:t>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)</a:t>
                </a:r>
                <a:endParaRPr lang="de-DE" dirty="0"/>
              </a:p>
              <a:p>
                <a:pPr lvl="1">
                  <a:spcBef>
                    <a:spcPct val="0"/>
                  </a:spcBef>
                </a:pPr>
                <a:r>
                  <a:rPr lang="de-DE" dirty="0" smtClean="0"/>
                  <a:t>Higher Score </a:t>
                </a:r>
                <a:r>
                  <a:rPr lang="de-DE" dirty="0" err="1" smtClean="0"/>
                  <a:t>wins</a:t>
                </a:r>
                <a:r>
                  <a:rPr lang="de-DE" dirty="0" smtClean="0"/>
                  <a:t>! </a:t>
                </a:r>
                <a:r>
                  <a:rPr lang="de-DE" dirty="0" smtClean="0">
                    <a:sym typeface="Wingdings" pitchFamily="2" charset="2"/>
                  </a:rPr>
                  <a:t>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7772400" cy="5105400"/>
              </a:xfrm>
              <a:blipFill rotWithShape="1">
                <a:blip r:embed="rId3"/>
                <a:stretch>
                  <a:fillRect l="-549" t="-9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CB51AB6-1D60-4D65-A77A-2F66CDA9A30F}" type="slidenum">
              <a:rPr lang="en-GB" sz="1400" smtClean="0"/>
              <a:pPr eaLnBrk="1" hangingPunct="1"/>
              <a:t>11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b="1" dirty="0" smtClean="0"/>
                  <a:t>Training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classes</a:t>
                </a:r>
                <a:endParaRPr lang="de-DE" dirty="0" smtClean="0"/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features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possible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values</a:t>
                </a:r>
                <a:endParaRPr lang="de-DE" dirty="0" smtClean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de-DE" dirty="0" err="1" smtClean="0"/>
                  <a:t>Compute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𝑓𝑒𝑎𝑡𝑢𝑟𝑒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𝑣𝑎𝑙𝑢𝑒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𝑐𝑙𝑎𝑠𝑠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 (e.g. </a:t>
                </a:r>
                <a:r>
                  <a:rPr lang="de-DE" dirty="0" err="1" smtClean="0"/>
                  <a:t>chance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word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capitalized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it‘s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person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name</a:t>
                </a:r>
                <a:r>
                  <a:rPr lang="de-DE" dirty="0" smtClean="0"/>
                  <a:t>)</a:t>
                </a:r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de-DE" dirty="0" err="1" smtClean="0"/>
                  <a:t>Compute</a:t>
                </a:r>
                <a:r>
                  <a:rPr lang="de-DE" dirty="0" smtClean="0"/>
                  <a:t> total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i="1">
                        <a:latin typeface="Cambria Math"/>
                      </a:rPr>
                      <m:t>𝑐𝑙𝑎𝑠𝑠</m:t>
                    </m:r>
                    <m:r>
                      <a:rPr lang="de-DE" i="1">
                        <a:latin typeface="Cambria Math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</a:p>
              <a:p>
                <a:pPr marL="514350" lvl="1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b="1" dirty="0" err="1" smtClean="0"/>
                  <a:t>Classification</a:t>
                </a:r>
                <a:endParaRPr lang="de-DE" b="1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classes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compute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classscore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:</a:t>
                </a:r>
                <a:endParaRPr lang="de-DE" i="1" dirty="0" smtClean="0">
                  <a:latin typeface="Cambria Math"/>
                  <a:ea typeface="Cambria Math"/>
                </a:endParaRPr>
              </a:p>
              <a:p>
                <a:pPr marL="9715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𝑐𝑙𝑎𝑠𝑠</m:t>
                        </m:r>
                      </m:e>
                    </m:d>
                    <m:r>
                      <a:rPr lang="de-DE" i="1">
                        <a:latin typeface="Cambria Math"/>
                        <a:ea typeface="Cambria Math"/>
                      </a:rPr>
                      <m:t>⋅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de-DE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𝑓𝑒𝑎𝑡𝑢𝑟𝑒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𝑣𝑎𝑙𝑢𝑒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𝑐𝑙𝑎𝑠𝑠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de-DE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smtClean="0"/>
                  <a:t>Data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classified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class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highest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score</a:t>
                </a:r>
                <a:endParaRPr lang="de-D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37" t="-1017" r="-495" b="-49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</a:t>
            </a:r>
            <a:r>
              <a:rPr lang="de-DE" dirty="0" err="1" smtClean="0"/>
              <a:t>Assumptions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independent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de-DE" dirty="0" smtClean="0"/>
          </a:p>
          <a:p>
            <a:pPr lvl="1"/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capitalization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noun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This </a:t>
            </a:r>
            <a:r>
              <a:rPr lang="de-DE" dirty="0" err="1" smtClean="0">
                <a:solidFill>
                  <a:schemeClr val="accent1"/>
                </a:solidFill>
              </a:rPr>
              <a:t>is</a:t>
            </a:r>
            <a:r>
              <a:rPr lang="de-DE" dirty="0" smtClean="0">
                <a:solidFill>
                  <a:schemeClr val="accent1"/>
                </a:solidFill>
              </a:rPr>
              <a:t> not </a:t>
            </a:r>
            <a:r>
              <a:rPr lang="de-DE" dirty="0" err="1" smtClean="0">
                <a:solidFill>
                  <a:schemeClr val="accent1"/>
                </a:solidFill>
              </a:rPr>
              <a:t>completely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true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tiger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>
                <a:solidFill>
                  <a:schemeClr val="tx2"/>
                </a:solidFill>
              </a:rPr>
              <a:t>known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noun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/>
              <a:t>That‘s</a:t>
            </a:r>
            <a:r>
              <a:rPr lang="de-DE" dirty="0" smtClean="0"/>
              <a:t>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Naive</a:t>
            </a:r>
            <a:r>
              <a:rPr lang="de-DE" dirty="0" smtClean="0"/>
              <a:t> </a:t>
            </a:r>
            <a:r>
              <a:rPr lang="de-DE" dirty="0" err="1" smtClean="0"/>
              <a:t>Bayes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Naive </a:t>
            </a:r>
            <a:r>
              <a:rPr lang="de-DE" dirty="0" err="1" smtClean="0">
                <a:solidFill>
                  <a:schemeClr val="accent1"/>
                </a:solidFill>
              </a:rPr>
              <a:t>Bayes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often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classifies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well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even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assumption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violated</a:t>
            </a:r>
            <a:r>
              <a:rPr lang="de-DE" dirty="0" smtClean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endParaRPr lang="de-DE" dirty="0" smtClean="0"/>
          </a:p>
          <a:p>
            <a:pPr lvl="1"/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rate on </a:t>
            </a:r>
            <a:r>
              <a:rPr lang="de-DE" dirty="0" err="1" smtClean="0">
                <a:solidFill>
                  <a:schemeClr val="tx2"/>
                </a:solidFill>
              </a:rPr>
              <a:t>test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set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not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training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Correct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classification</a:t>
            </a:r>
            <a:r>
              <a:rPr lang="de-DE" dirty="0" smtClean="0">
                <a:solidFill>
                  <a:schemeClr val="accent1"/>
                </a:solidFill>
              </a:rPr>
              <a:t> rate </a:t>
            </a:r>
            <a:r>
              <a:rPr lang="de-DE" dirty="0">
                <a:solidFill>
                  <a:schemeClr val="accent1"/>
                </a:solidFill>
              </a:rPr>
              <a:t>n</a:t>
            </a:r>
            <a:r>
              <a:rPr lang="de-DE" dirty="0" smtClean="0">
                <a:solidFill>
                  <a:schemeClr val="accent1"/>
                </a:solidFill>
              </a:rPr>
              <a:t>ot </a:t>
            </a:r>
            <a:r>
              <a:rPr lang="de-DE" dirty="0" err="1" smtClean="0">
                <a:solidFill>
                  <a:schemeClr val="accent1"/>
                </a:solidFill>
              </a:rPr>
              <a:t>necessarily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most</a:t>
            </a:r>
            <a:r>
              <a:rPr lang="de-DE" dirty="0" smtClean="0">
                <a:solidFill>
                  <a:schemeClr val="accent1"/>
                </a:solidFill>
              </a:rPr>
              <a:t> informative…</a:t>
            </a:r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classify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>
                <a:solidFill>
                  <a:schemeClr val="tx2"/>
                </a:solidFill>
              </a:rPr>
              <a:t>5</a:t>
            </a:r>
            <a:r>
              <a:rPr lang="de-DE" dirty="0" smtClean="0">
                <a:solidFill>
                  <a:schemeClr val="tx2"/>
                </a:solidFill>
              </a:rPr>
              <a:t>% </a:t>
            </a:r>
            <a:r>
              <a:rPr lang="de-DE" dirty="0" err="1" smtClean="0">
                <a:solidFill>
                  <a:schemeClr val="tx2"/>
                </a:solidFill>
              </a:rPr>
              <a:t>person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name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words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</a:t>
            </a:r>
            <a:r>
              <a:rPr lang="de-DE" dirty="0" smtClean="0">
                <a:solidFill>
                  <a:schemeClr val="tx2"/>
                </a:solidFill>
              </a:rPr>
              <a:t> 95% </a:t>
            </a:r>
            <a:r>
              <a:rPr lang="de-DE" dirty="0" err="1" smtClean="0"/>
              <a:t>classification</a:t>
            </a:r>
            <a:r>
              <a:rPr lang="de-DE" dirty="0" smtClean="0"/>
              <a:t> rate!</a:t>
            </a:r>
          </a:p>
          <a:p>
            <a:pPr lvl="1"/>
            <a:r>
              <a:rPr lang="de-DE" dirty="0" smtClean="0"/>
              <a:t>More informative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endParaRPr lang="de-DE" dirty="0" smtClean="0"/>
          </a:p>
          <a:p>
            <a:pPr lvl="1"/>
            <a:r>
              <a:rPr lang="de-DE" sz="1800" dirty="0" smtClean="0"/>
              <a:t>Words </a:t>
            </a:r>
            <a:r>
              <a:rPr lang="de-DE" sz="1800" dirty="0" err="1" smtClean="0"/>
              <a:t>correctly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incorrectly</a:t>
            </a:r>
            <a:r>
              <a:rPr lang="de-DE" sz="1800" dirty="0" smtClean="0"/>
              <a:t> </a:t>
            </a:r>
            <a:r>
              <a:rPr lang="de-DE" sz="1800" dirty="0" err="1" smtClean="0"/>
              <a:t>classified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person</a:t>
            </a:r>
            <a:r>
              <a:rPr lang="de-DE" sz="1800" dirty="0" smtClean="0"/>
              <a:t> </a:t>
            </a:r>
            <a:r>
              <a:rPr lang="de-DE" sz="1800" dirty="0" err="1" smtClean="0"/>
              <a:t>name</a:t>
            </a:r>
            <a:r>
              <a:rPr lang="de-DE" sz="1800" dirty="0" smtClean="0"/>
              <a:t>(</a:t>
            </a:r>
            <a:r>
              <a:rPr lang="de-DE" sz="1800" dirty="0" err="1" smtClean="0">
                <a:solidFill>
                  <a:schemeClr val="tx2"/>
                </a:solidFill>
              </a:rPr>
              <a:t>true</a:t>
            </a:r>
            <a:r>
              <a:rPr lang="de-DE" sz="1800" dirty="0" smtClean="0">
                <a:solidFill>
                  <a:schemeClr val="tx2"/>
                </a:solidFill>
              </a:rPr>
              <a:t> positives</a:t>
            </a:r>
            <a:r>
              <a:rPr lang="de-DE" sz="1800" dirty="0" smtClean="0"/>
              <a:t>, </a:t>
            </a:r>
            <a:r>
              <a:rPr lang="de-DE" sz="1800" dirty="0" err="1" smtClean="0">
                <a:solidFill>
                  <a:schemeClr val="tx2"/>
                </a:solidFill>
              </a:rPr>
              <a:t>false</a:t>
            </a:r>
            <a:r>
              <a:rPr lang="de-DE" sz="1800" dirty="0" smtClean="0">
                <a:solidFill>
                  <a:schemeClr val="tx2"/>
                </a:solidFill>
              </a:rPr>
              <a:t> positives</a:t>
            </a:r>
            <a:r>
              <a:rPr lang="de-DE" sz="1800" dirty="0" smtClean="0"/>
              <a:t>) </a:t>
            </a:r>
          </a:p>
          <a:p>
            <a:pPr lvl="1"/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others</a:t>
            </a:r>
            <a:r>
              <a:rPr lang="de-DE" sz="1800" dirty="0" smtClean="0"/>
              <a:t> (</a:t>
            </a:r>
            <a:r>
              <a:rPr lang="de-DE" sz="1800" dirty="0" err="1" smtClean="0">
                <a:solidFill>
                  <a:schemeClr val="tx2"/>
                </a:solidFill>
              </a:rPr>
              <a:t>true</a:t>
            </a:r>
            <a:r>
              <a:rPr lang="de-DE" sz="1800" dirty="0" smtClean="0">
                <a:solidFill>
                  <a:schemeClr val="tx2"/>
                </a:solidFill>
              </a:rPr>
              <a:t> negatives</a:t>
            </a:r>
            <a:r>
              <a:rPr lang="de-DE" sz="1800" dirty="0" smtClean="0"/>
              <a:t>, </a:t>
            </a:r>
            <a:r>
              <a:rPr lang="de-DE" sz="1800" dirty="0" err="1" smtClean="0">
                <a:solidFill>
                  <a:schemeClr val="tx2"/>
                </a:solidFill>
              </a:rPr>
              <a:t>false</a:t>
            </a:r>
            <a:r>
              <a:rPr lang="de-DE" sz="1800" dirty="0" smtClean="0">
                <a:solidFill>
                  <a:schemeClr val="tx2"/>
                </a:solidFill>
              </a:rPr>
              <a:t> negatives</a:t>
            </a:r>
            <a:r>
              <a:rPr lang="de-DE" sz="1800" dirty="0" smtClean="0"/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8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Metric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Best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subjective</a:t>
            </a:r>
            <a:endParaRPr lang="de-DE" dirty="0" smtClean="0"/>
          </a:p>
          <a:p>
            <a:pPr lvl="1"/>
            <a:r>
              <a:rPr lang="de-DE" dirty="0" smtClean="0"/>
              <a:t>Recall: </a:t>
            </a:r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capture</a:t>
            </a:r>
            <a:r>
              <a:rPr lang="de-DE" dirty="0"/>
              <a:t> all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/>
              <a:t>occuring</a:t>
            </a:r>
            <a:r>
              <a:rPr lang="de-DE" dirty="0"/>
              <a:t> in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smtClean="0"/>
              <a:t>non-</a:t>
            </a:r>
            <a:r>
              <a:rPr lang="de-DE" dirty="0" err="1" smtClean="0"/>
              <a:t>persons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E.g. </a:t>
            </a:r>
            <a:r>
              <a:rPr lang="de-DE" dirty="0" err="1" smtClean="0">
                <a:solidFill>
                  <a:schemeClr val="accent1"/>
                </a:solidFill>
              </a:rPr>
              <a:t>if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you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want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capture</a:t>
            </a:r>
            <a:r>
              <a:rPr lang="de-DE" dirty="0" smtClean="0">
                <a:solidFill>
                  <a:schemeClr val="accent1"/>
                </a:solidFill>
              </a:rPr>
              <a:t> all </a:t>
            </a:r>
            <a:r>
              <a:rPr lang="de-DE" dirty="0" err="1" smtClean="0">
                <a:solidFill>
                  <a:schemeClr val="accent1"/>
                </a:solidFill>
              </a:rPr>
              <a:t>persons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mentioned</a:t>
            </a:r>
            <a:r>
              <a:rPr lang="de-DE" dirty="0" smtClean="0">
                <a:solidFill>
                  <a:schemeClr val="accent1"/>
                </a:solidFill>
              </a:rPr>
              <a:t> in </a:t>
            </a:r>
            <a:r>
              <a:rPr lang="de-DE" dirty="0" err="1" smtClean="0">
                <a:solidFill>
                  <a:schemeClr val="accent1"/>
                </a:solidFill>
              </a:rPr>
              <a:t>connection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with</a:t>
            </a:r>
            <a:r>
              <a:rPr lang="de-DE" dirty="0" smtClean="0">
                <a:solidFill>
                  <a:schemeClr val="accent1"/>
                </a:solidFill>
              </a:rPr>
              <a:t> a </a:t>
            </a:r>
            <a:r>
              <a:rPr lang="de-DE" dirty="0" err="1" smtClean="0">
                <a:solidFill>
                  <a:schemeClr val="accent1"/>
                </a:solidFill>
              </a:rPr>
              <a:t>crime</a:t>
            </a:r>
            <a:endParaRPr lang="de-DE" dirty="0" smtClean="0">
              <a:solidFill>
                <a:schemeClr val="accent1"/>
              </a:solidFill>
            </a:endParaRPr>
          </a:p>
          <a:p>
            <a:pPr lvl="1"/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smtClean="0"/>
              <a:t>Precision: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capture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definitely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E.g. </a:t>
            </a:r>
            <a:r>
              <a:rPr lang="de-DE" dirty="0" err="1">
                <a:solidFill>
                  <a:schemeClr val="accent1"/>
                </a:solidFill>
              </a:rPr>
              <a:t>if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you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want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to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build</a:t>
            </a:r>
            <a:r>
              <a:rPr lang="de-DE" dirty="0" smtClean="0">
                <a:solidFill>
                  <a:schemeClr val="accent1"/>
                </a:solidFill>
              </a:rPr>
              <a:t> a </a:t>
            </a:r>
            <a:r>
              <a:rPr lang="de-DE" dirty="0" err="1" smtClean="0">
                <a:solidFill>
                  <a:schemeClr val="accent1"/>
                </a:solidFill>
              </a:rPr>
              <a:t>reliable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list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talked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about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persons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Interpretation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Feature </a:t>
                </a:r>
                <a:r>
                  <a:rPr lang="de-DE" dirty="0" err="1" smtClean="0"/>
                  <a:t>value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probabilities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contribution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classification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Comparing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trained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values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𝑓𝑒𝑎𝑡𝑢𝑟𝑒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𝑣𝑎𝑙𝑢𝑒</m:t>
                        </m:r>
                      </m: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𝑐𝑙𝑎𝑠𝑠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𝑓𝑒𝑎𝑡𝑢𝑟𝑒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𝑣𝑎𝑙𝑢𝑒</m:t>
                        </m:r>
                      </m:e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𝑐𝑙𝑎𝑠𝑠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err="1" smtClean="0"/>
                  <a:t>tells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you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likely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class1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class2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𝑐𝑎𝑝𝑖𝑡𝑎𝑙</m:t>
                        </m:r>
                      </m:e>
                      <m:e>
                        <m:r>
                          <a:rPr lang="de-DE" b="0" i="1" smtClean="0">
                            <a:latin typeface="Cambria Math"/>
                          </a:rPr>
                          <m:t>𝑁𝑎𝑚𝑒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=0.85&gt;0.05=</m:t>
                    </m:r>
                    <m:r>
                      <a:rPr lang="de-DE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𝑐𝑎𝑝𝑖𝑡𝑎𝑙</m:t>
                        </m:r>
                      </m:e>
                      <m:e>
                        <m:r>
                          <a:rPr lang="de-DE" b="0" i="1" smtClean="0">
                            <a:latin typeface="Cambria Math"/>
                          </a:rPr>
                          <m:t>𝑂𝑡h𝑒𝑟𝑠</m:t>
                        </m:r>
                      </m:e>
                    </m:d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means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capitalized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words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likely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person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names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You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look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independently</a:t>
                </a:r>
                <a:endParaRPr lang="de-D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77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Machine</a:t>
            </a:r>
            <a:r>
              <a:rPr lang="de-DE" dirty="0" smtClean="0"/>
              <a:t> Learning System </a:t>
            </a:r>
            <a:r>
              <a:rPr lang="de-DE" dirty="0" err="1"/>
              <a:t>O</a:t>
            </a:r>
            <a:r>
              <a:rPr lang="de-DE" dirty="0" err="1" smtClean="0"/>
              <a:t>verview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8" name="Fensterinhalt vertikal verschieben 7"/>
          <p:cNvSpPr/>
          <p:nvPr/>
        </p:nvSpPr>
        <p:spPr bwMode="auto">
          <a:xfrm>
            <a:off x="1228725" y="1190625"/>
            <a:ext cx="495300" cy="533400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Tx/>
              <a:buFont typeface="Tahoma" pitchFamily="34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Fensterinhalt vertikal verschieben 8"/>
          <p:cNvSpPr/>
          <p:nvPr/>
        </p:nvSpPr>
        <p:spPr bwMode="auto">
          <a:xfrm>
            <a:off x="1381125" y="1343025"/>
            <a:ext cx="495300" cy="533400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Tx/>
              <a:buFont typeface="Tahoma" pitchFamily="34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Fensterinhalt vertikal verschieben 9"/>
          <p:cNvSpPr/>
          <p:nvPr/>
        </p:nvSpPr>
        <p:spPr bwMode="auto">
          <a:xfrm>
            <a:off x="1533525" y="1495425"/>
            <a:ext cx="495300" cy="533400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Tx/>
              <a:buFont typeface="Tahoma" pitchFamily="34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Fensterinhalt vertikal verschieben 10"/>
          <p:cNvSpPr/>
          <p:nvPr/>
        </p:nvSpPr>
        <p:spPr bwMode="auto">
          <a:xfrm>
            <a:off x="1685925" y="1647825"/>
            <a:ext cx="495300" cy="533400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Tx/>
              <a:buFont typeface="Tahoma" pitchFamily="34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295400" y="2667000"/>
            <a:ext cx="1485900" cy="1000125"/>
            <a:chOff x="1295400" y="2667000"/>
            <a:chExt cx="1485900" cy="1000125"/>
          </a:xfrm>
        </p:grpSpPr>
        <p:sp>
          <p:nvSpPr>
            <p:cNvPr id="12" name="Gleichschenkliges Dreieck 11"/>
            <p:cNvSpPr/>
            <p:nvPr/>
          </p:nvSpPr>
          <p:spPr bwMode="auto">
            <a:xfrm>
              <a:off x="1295400" y="2667000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Gleichschenkliges Dreieck 12"/>
            <p:cNvSpPr/>
            <p:nvPr/>
          </p:nvSpPr>
          <p:spPr bwMode="auto">
            <a:xfrm>
              <a:off x="1562100" y="2667000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Gleichschenkliges Dreieck 22"/>
            <p:cNvSpPr/>
            <p:nvPr/>
          </p:nvSpPr>
          <p:spPr bwMode="auto">
            <a:xfrm>
              <a:off x="1828800" y="2667000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Gleichschenkliges Dreieck 23"/>
            <p:cNvSpPr/>
            <p:nvPr/>
          </p:nvSpPr>
          <p:spPr bwMode="auto">
            <a:xfrm>
              <a:off x="2095500" y="2667000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Gleichschenkliges Dreieck 24"/>
            <p:cNvSpPr/>
            <p:nvPr/>
          </p:nvSpPr>
          <p:spPr bwMode="auto">
            <a:xfrm>
              <a:off x="1295400" y="3019425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Gleichschenkliges Dreieck 25"/>
            <p:cNvSpPr/>
            <p:nvPr/>
          </p:nvSpPr>
          <p:spPr bwMode="auto">
            <a:xfrm>
              <a:off x="1562100" y="3019425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Gleichschenkliges Dreieck 26"/>
            <p:cNvSpPr/>
            <p:nvPr/>
          </p:nvSpPr>
          <p:spPr bwMode="auto">
            <a:xfrm>
              <a:off x="1828800" y="3019425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Gleichschenkliges Dreieck 27"/>
            <p:cNvSpPr/>
            <p:nvPr/>
          </p:nvSpPr>
          <p:spPr bwMode="auto">
            <a:xfrm>
              <a:off x="2095500" y="3019425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Gleichschenkliges Dreieck 28"/>
            <p:cNvSpPr/>
            <p:nvPr/>
          </p:nvSpPr>
          <p:spPr bwMode="auto">
            <a:xfrm>
              <a:off x="1295400" y="3400425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Gleichschenkliges Dreieck 29"/>
            <p:cNvSpPr/>
            <p:nvPr/>
          </p:nvSpPr>
          <p:spPr bwMode="auto">
            <a:xfrm>
              <a:off x="1562100" y="3400425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Gleichschenkliges Dreieck 30"/>
            <p:cNvSpPr/>
            <p:nvPr/>
          </p:nvSpPr>
          <p:spPr bwMode="auto">
            <a:xfrm>
              <a:off x="1828800" y="3400425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Gleichschenkliges Dreieck 31"/>
            <p:cNvSpPr/>
            <p:nvPr/>
          </p:nvSpPr>
          <p:spPr bwMode="auto">
            <a:xfrm>
              <a:off x="2095500" y="3400425"/>
              <a:ext cx="228600" cy="2286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2552700" y="2667000"/>
              <a:ext cx="228600" cy="2381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552700" y="3429000"/>
              <a:ext cx="228600" cy="2381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2552700" y="3038475"/>
              <a:ext cx="228600" cy="238125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10000"/>
                </a:spcBef>
                <a:spcAft>
                  <a:spcPct val="30000"/>
                </a:spcAft>
                <a:buClr>
                  <a:schemeClr val="tx2"/>
                </a:buClr>
                <a:buSzTx/>
                <a:buFont typeface="Tahoma" pitchFamily="34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1026" name="Picture 2" descr="http://en.gibney.org/images/cat_size00/dolp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0820"/>
            <a:ext cx="762000" cy="6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en.gibney.org/images/cat_size00/dolp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68586"/>
            <a:ext cx="762000" cy="6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en.gibney.org/images/cat_size00/dolp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4835"/>
            <a:ext cx="762000" cy="6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ist.info/Holidays/Xmas/Animal/lemmling_cartoon_owl_black_white_line_art_scalable_vector_graphics_svg_scalable_vector_graphics_svg_clip_art_christmas_xmas_stuffed_animal-229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50" y="4892954"/>
            <a:ext cx="692850" cy="6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clipartist.info/Holidays/Xmas/Animal/lemmling_cartoon_owl_black_white_line_art_scalable_vector_graphics_svg_scalable_vector_graphics_svg_clip_art_christmas_xmas_stuffed_animal-229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50" y="5723077"/>
            <a:ext cx="692850" cy="6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clipartist.info/Holidays/Xmas/Animal/lemmling_cartoon_owl_black_white_line_art_scalable_vector_graphics_svg_scalable_vector_graphics_svg_clip_art_christmas_xmas_stuffed_animal-229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50" y="5704635"/>
            <a:ext cx="692850" cy="6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4482750" y="1235826"/>
            <a:ext cx="359445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</a:t>
            </a:r>
          </a:p>
        </p:txBody>
      </p:sp>
      <p:sp>
        <p:nvSpPr>
          <p:cNvPr id="47" name="Inhaltsplatzhalter 2"/>
          <p:cNvSpPr>
            <a:spLocks noGrp="1"/>
          </p:cNvSpPr>
          <p:nvPr>
            <p:ph idx="1"/>
          </p:nvPr>
        </p:nvSpPr>
        <p:spPr>
          <a:xfrm>
            <a:off x="4800601" y="1384305"/>
            <a:ext cx="4038600" cy="4330695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>
                <a:solidFill>
                  <a:schemeClr val="tx2"/>
                </a:solidFill>
              </a:rPr>
              <a:t>Data </a:t>
            </a:r>
            <a:r>
              <a:rPr lang="de-DE" sz="1600" b="1" dirty="0" err="1" smtClean="0">
                <a:solidFill>
                  <a:schemeClr val="tx2"/>
                </a:solidFill>
              </a:rPr>
              <a:t>Acquisition</a:t>
            </a:r>
            <a:r>
              <a:rPr lang="de-DE" sz="1600" b="1" dirty="0" smtClean="0">
                <a:solidFill>
                  <a:schemeClr val="tx2"/>
                </a:solidFill>
              </a:rPr>
              <a:t> 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1600" dirty="0" err="1" smtClean="0">
                <a:solidFill>
                  <a:schemeClr val="accent1"/>
                </a:solidFill>
              </a:rPr>
              <a:t>Important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to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get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data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similar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to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data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you</a:t>
            </a:r>
            <a:r>
              <a:rPr lang="de-DE" sz="1600" dirty="0" smtClean="0">
                <a:solidFill>
                  <a:schemeClr val="accent1"/>
                </a:solidFill>
              </a:rPr>
              <a:t> will </a:t>
            </a:r>
            <a:r>
              <a:rPr lang="de-DE" sz="1600" dirty="0" err="1" smtClean="0">
                <a:solidFill>
                  <a:schemeClr val="accent1"/>
                </a:solidFill>
              </a:rPr>
              <a:t>classify</a:t>
            </a:r>
            <a:r>
              <a:rPr lang="de-DE" sz="1600" dirty="0" smtClean="0">
                <a:solidFill>
                  <a:schemeClr val="accent1"/>
                </a:solidFill>
              </a:rPr>
              <a:t>!</a:t>
            </a:r>
          </a:p>
          <a:p>
            <a:pPr marL="0" indent="0">
              <a:buNone/>
            </a:pPr>
            <a:endParaRPr lang="de-DE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sz="1600" b="1" dirty="0" smtClean="0">
                <a:solidFill>
                  <a:schemeClr val="tx2"/>
                </a:solidFill>
              </a:rPr>
              <a:t>Data </a:t>
            </a:r>
            <a:r>
              <a:rPr lang="de-DE" sz="1600" b="1" dirty="0" err="1">
                <a:solidFill>
                  <a:schemeClr val="tx2"/>
                </a:solidFill>
              </a:rPr>
              <a:t>R</a:t>
            </a:r>
            <a:r>
              <a:rPr lang="de-DE" sz="1600" b="1" dirty="0" err="1" smtClean="0">
                <a:solidFill>
                  <a:schemeClr val="tx2"/>
                </a:solidFill>
              </a:rPr>
              <a:t>epresentation</a:t>
            </a:r>
            <a:r>
              <a:rPr lang="de-DE" sz="1600" b="1" dirty="0" smtClean="0">
                <a:solidFill>
                  <a:schemeClr val="tx2"/>
                </a:solidFill>
              </a:rPr>
              <a:t> </a:t>
            </a:r>
            <a:r>
              <a:rPr lang="de-DE" sz="1600" b="1" dirty="0" err="1" smtClean="0">
                <a:solidFill>
                  <a:schemeClr val="tx2"/>
                </a:solidFill>
              </a:rPr>
              <a:t>as</a:t>
            </a:r>
            <a:r>
              <a:rPr lang="de-DE" sz="1600" b="1" dirty="0" smtClean="0">
                <a:solidFill>
                  <a:schemeClr val="tx2"/>
                </a:solidFill>
              </a:rPr>
              <a:t> </a:t>
            </a:r>
            <a:r>
              <a:rPr lang="de-DE" sz="1600" b="1" dirty="0">
                <a:solidFill>
                  <a:schemeClr val="tx2"/>
                </a:solidFill>
              </a:rPr>
              <a:t>F</a:t>
            </a:r>
            <a:r>
              <a:rPr lang="de-DE" sz="1600" b="1" dirty="0" smtClean="0">
                <a:solidFill>
                  <a:schemeClr val="tx2"/>
                </a:solidFill>
              </a:rPr>
              <a:t>eatures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1600" dirty="0" err="1">
                <a:solidFill>
                  <a:schemeClr val="accent1"/>
                </a:solidFill>
              </a:rPr>
              <a:t>Important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to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have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the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information</a:t>
            </a:r>
            <a:r>
              <a:rPr lang="de-DE" sz="1600" dirty="0" smtClean="0">
                <a:solidFill>
                  <a:schemeClr val="accent1"/>
                </a:solidFill>
              </a:rPr>
              <a:t> in </a:t>
            </a:r>
            <a:r>
              <a:rPr lang="de-DE" sz="1600" dirty="0" err="1" smtClean="0">
                <a:solidFill>
                  <a:schemeClr val="accent1"/>
                </a:solidFill>
              </a:rPr>
              <a:t>the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features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that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allows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you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to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classify</a:t>
            </a:r>
            <a:endParaRPr lang="de-DE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1600" b="1" dirty="0" err="1" smtClean="0">
                <a:solidFill>
                  <a:schemeClr val="tx2"/>
                </a:solidFill>
              </a:rPr>
              <a:t>Machine</a:t>
            </a:r>
            <a:r>
              <a:rPr lang="de-DE" sz="1600" b="1" dirty="0" smtClean="0">
                <a:solidFill>
                  <a:schemeClr val="tx2"/>
                </a:solidFill>
              </a:rPr>
              <a:t> </a:t>
            </a:r>
            <a:r>
              <a:rPr lang="de-DE" sz="1600" b="1" dirty="0">
                <a:solidFill>
                  <a:schemeClr val="tx2"/>
                </a:solidFill>
              </a:rPr>
              <a:t>L</a:t>
            </a:r>
            <a:r>
              <a:rPr lang="de-DE" sz="1600" b="1" dirty="0" smtClean="0">
                <a:solidFill>
                  <a:schemeClr val="tx2"/>
                </a:solidFill>
              </a:rPr>
              <a:t>earning </a:t>
            </a:r>
            <a:r>
              <a:rPr lang="de-DE" sz="1600" b="1" dirty="0" err="1">
                <a:solidFill>
                  <a:schemeClr val="tx2"/>
                </a:solidFill>
              </a:rPr>
              <a:t>A</a:t>
            </a:r>
            <a:r>
              <a:rPr lang="de-DE" sz="1600" b="1" dirty="0" err="1" smtClean="0">
                <a:solidFill>
                  <a:schemeClr val="tx2"/>
                </a:solidFill>
              </a:rPr>
              <a:t>lgorithm</a:t>
            </a:r>
            <a:r>
              <a:rPr lang="de-DE" sz="1600" b="1" dirty="0" smtClean="0">
                <a:solidFill>
                  <a:schemeClr val="tx2"/>
                </a:solidFill>
              </a:rPr>
              <a:t> </a:t>
            </a:r>
            <a:r>
              <a:rPr lang="de-DE" sz="1600" b="1" dirty="0">
                <a:solidFill>
                  <a:schemeClr val="tx2"/>
                </a:solidFill>
              </a:rPr>
              <a:t>T</a:t>
            </a:r>
            <a:r>
              <a:rPr lang="de-DE" sz="1600" b="1" dirty="0" smtClean="0">
                <a:solidFill>
                  <a:schemeClr val="tx2"/>
                </a:solidFill>
              </a:rPr>
              <a:t>raining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1600" dirty="0" err="1" smtClean="0">
                <a:solidFill>
                  <a:schemeClr val="accent1"/>
                </a:solidFill>
              </a:rPr>
              <a:t>Important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to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use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algorithm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whose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assumptions</a:t>
            </a:r>
            <a:r>
              <a:rPr lang="de-DE" sz="1600" dirty="0" smtClean="0">
                <a:solidFill>
                  <a:schemeClr val="accent1"/>
                </a:solidFill>
              </a:rPr>
              <a:t> fit </a:t>
            </a:r>
            <a:r>
              <a:rPr lang="de-DE" sz="1600" dirty="0" err="1" smtClean="0">
                <a:solidFill>
                  <a:schemeClr val="accent1"/>
                </a:solidFill>
              </a:rPr>
              <a:t>the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data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well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enough</a:t>
            </a:r>
            <a:endParaRPr lang="de-DE" sz="1600" dirty="0">
              <a:solidFill>
                <a:schemeClr val="accent1"/>
              </a:solidFill>
            </a:endParaRPr>
          </a:p>
          <a:p>
            <a:pPr marL="571500" lvl="1" indent="0">
              <a:buNone/>
            </a:pPr>
            <a:endParaRPr lang="de-DE" sz="1000" dirty="0" smtClean="0">
              <a:solidFill>
                <a:schemeClr val="tx2"/>
              </a:solidFill>
            </a:endParaRPr>
          </a:p>
          <a:p>
            <a:pPr marL="571500" lvl="1" indent="0">
              <a:buNone/>
            </a:pPr>
            <a:endParaRPr lang="de-DE" sz="1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1600" b="1" dirty="0" smtClean="0">
                <a:solidFill>
                  <a:schemeClr val="tx2"/>
                </a:solidFill>
              </a:rPr>
              <a:t>Performance </a:t>
            </a:r>
            <a:r>
              <a:rPr lang="de-DE" sz="1600" b="1" dirty="0">
                <a:solidFill>
                  <a:schemeClr val="tx2"/>
                </a:solidFill>
              </a:rPr>
              <a:t>E</a:t>
            </a:r>
            <a:r>
              <a:rPr lang="de-DE" sz="1600" b="1" dirty="0" smtClean="0">
                <a:solidFill>
                  <a:schemeClr val="tx2"/>
                </a:solidFill>
              </a:rPr>
              <a:t>valuation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1600" dirty="0" err="1">
                <a:solidFill>
                  <a:schemeClr val="accent1"/>
                </a:solidFill>
              </a:rPr>
              <a:t>Important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to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know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what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measure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of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quality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you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are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interested</a:t>
            </a:r>
            <a:r>
              <a:rPr lang="de-DE" sz="1600" dirty="0" smtClean="0">
                <a:solidFill>
                  <a:schemeClr val="accent1"/>
                </a:solidFill>
              </a:rPr>
              <a:t> in</a:t>
            </a:r>
            <a:endParaRPr lang="de-DE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chemeClr val="tx2"/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 bwMode="auto">
          <a:xfrm>
            <a:off x="1828800" y="22860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Gerade Verbindung mit Pfeil 55"/>
          <p:cNvCxnSpPr/>
          <p:nvPr/>
        </p:nvCxnSpPr>
        <p:spPr bwMode="auto">
          <a:xfrm>
            <a:off x="1724025" y="3733800"/>
            <a:ext cx="0" cy="4970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Gerade Verbindung mit Pfeil 57"/>
          <p:cNvCxnSpPr/>
          <p:nvPr/>
        </p:nvCxnSpPr>
        <p:spPr bwMode="auto">
          <a:xfrm>
            <a:off x="2181225" y="3810000"/>
            <a:ext cx="1137000" cy="990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Gerade Verbindung mit Pfeil 61"/>
          <p:cNvCxnSpPr/>
          <p:nvPr/>
        </p:nvCxnSpPr>
        <p:spPr bwMode="auto">
          <a:xfrm flipH="1" flipV="1">
            <a:off x="2552700" y="5181600"/>
            <a:ext cx="4953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4" name="Textfeld 1023"/>
          <p:cNvSpPr txBox="1"/>
          <p:nvPr/>
        </p:nvSpPr>
        <p:spPr>
          <a:xfrm>
            <a:off x="405969" y="3780707"/>
            <a:ext cx="1119024" cy="306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Training </a:t>
            </a:r>
            <a:r>
              <a:rPr lang="de-DE" sz="1400" dirty="0"/>
              <a:t>S</a:t>
            </a:r>
            <a:r>
              <a:rPr lang="de-DE" sz="1400" dirty="0" smtClean="0"/>
              <a:t>et</a:t>
            </a:r>
            <a:endParaRPr lang="de-DE" sz="1400" dirty="0"/>
          </a:p>
        </p:txBody>
      </p:sp>
      <p:sp>
        <p:nvSpPr>
          <p:cNvPr id="67" name="Textfeld 66"/>
          <p:cNvSpPr txBox="1"/>
          <p:nvPr/>
        </p:nvSpPr>
        <p:spPr>
          <a:xfrm>
            <a:off x="2733916" y="3923876"/>
            <a:ext cx="814262" cy="306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Test </a:t>
            </a:r>
            <a:r>
              <a:rPr lang="de-DE" sz="1400" dirty="0"/>
              <a:t>S</a:t>
            </a:r>
            <a:r>
              <a:rPr lang="de-DE" sz="1400" dirty="0" smtClean="0"/>
              <a:t>et</a:t>
            </a:r>
            <a:endParaRPr lang="de-DE" sz="1400" dirty="0"/>
          </a:p>
        </p:txBody>
      </p:sp>
      <p:sp>
        <p:nvSpPr>
          <p:cNvPr id="68" name="Textfeld 67"/>
          <p:cNvSpPr txBox="1"/>
          <p:nvPr/>
        </p:nvSpPr>
        <p:spPr>
          <a:xfrm>
            <a:off x="2305850" y="5638800"/>
            <a:ext cx="856132" cy="306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Evaluate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130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Logistic</a:t>
            </a:r>
            <a:r>
              <a:rPr lang="de-DE" dirty="0" smtClean="0"/>
              <a:t> Regression 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Correlated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disturb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Tiger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a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noun</a:t>
            </a:r>
            <a:endParaRPr lang="de-DE" dirty="0" smtClean="0"/>
          </a:p>
          <a:p>
            <a:pPr lvl="1"/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chemeClr val="tx2"/>
                </a:solidFill>
              </a:rPr>
              <a:t>known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noun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chemeClr val="tx2"/>
                </a:solidFill>
              </a:rPr>
              <a:t>word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tiger</a:t>
            </a:r>
            <a:r>
              <a:rPr lang="de-DE" dirty="0" smtClean="0"/>
              <a:t>) </a:t>
            </a:r>
            <a:r>
              <a:rPr lang="de-DE" dirty="0" err="1" smtClean="0"/>
              <a:t>indicate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not a </a:t>
            </a:r>
            <a:r>
              <a:rPr lang="de-DE" dirty="0" err="1" smtClean="0"/>
              <a:t>name</a:t>
            </a:r>
            <a:endParaRPr lang="de-DE" dirty="0" smtClean="0"/>
          </a:p>
          <a:p>
            <a:pPr lvl="1"/>
            <a:r>
              <a:rPr lang="de-DE" dirty="0" err="1" smtClean="0"/>
              <a:t>Since</a:t>
            </a:r>
            <a:r>
              <a:rPr lang="de-DE" dirty="0" smtClean="0"/>
              <a:t> Naive </a:t>
            </a:r>
            <a:r>
              <a:rPr lang="de-DE" dirty="0" err="1" smtClean="0"/>
              <a:t>Bayes</a:t>
            </a:r>
            <a:r>
              <a:rPr lang="de-DE" dirty="0" smtClean="0"/>
              <a:t> </a:t>
            </a:r>
            <a:r>
              <a:rPr lang="de-DE" dirty="0" err="1" smtClean="0"/>
              <a:t>ignores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tiger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determines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noun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will </a:t>
            </a:r>
            <a:r>
              <a:rPr lang="de-DE" dirty="0" err="1" smtClean="0">
                <a:solidFill>
                  <a:schemeClr val="tx2"/>
                </a:solidFill>
              </a:rPr>
              <a:t>underestimate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chance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tiger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Modelling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relation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from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combination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feature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values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class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more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directly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might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help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Logistic</a:t>
            </a:r>
            <a:r>
              <a:rPr lang="de-DE" dirty="0" smtClean="0"/>
              <a:t> Regression </a:t>
            </a:r>
            <a:r>
              <a:rPr lang="de-DE" dirty="0" err="1" smtClean="0"/>
              <a:t>Idea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Idea</a:t>
            </a:r>
            <a:r>
              <a:rPr lang="de-DE" dirty="0" smtClean="0"/>
              <a:t>: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, not </a:t>
            </a:r>
            <a:r>
              <a:rPr lang="en-US" dirty="0" smtClean="0"/>
              <a:t>separately</a:t>
            </a:r>
          </a:p>
          <a:p>
            <a:pPr lvl="1"/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smtClean="0"/>
              <a:t>all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numerical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Part </a:t>
            </a:r>
            <a:r>
              <a:rPr lang="de-DE" dirty="0" err="1" smtClean="0"/>
              <a:t>Of</a:t>
            </a:r>
            <a:r>
              <a:rPr lang="de-DE" dirty="0" smtClean="0"/>
              <a:t> Speech = </a:t>
            </a:r>
            <a:r>
              <a:rPr lang="de-DE" dirty="0" err="1" smtClean="0"/>
              <a:t>verb</a:t>
            </a:r>
            <a:r>
              <a:rPr lang="de-DE" dirty="0" smtClean="0"/>
              <a:t>, </a:t>
            </a:r>
            <a:r>
              <a:rPr lang="de-DE" dirty="0" err="1" smtClean="0"/>
              <a:t>noun</a:t>
            </a:r>
            <a:r>
              <a:rPr lang="de-DE" dirty="0" smtClean="0"/>
              <a:t> </a:t>
            </a:r>
            <a:r>
              <a:rPr lang="de-DE" dirty="0" smtClean="0"/>
              <a:t>etc.:</a:t>
            </a:r>
          </a:p>
          <a:p>
            <a:pPr lvl="2"/>
            <a:r>
              <a:rPr lang="de-DE" dirty="0" err="1"/>
              <a:t>O</a:t>
            </a:r>
            <a:r>
              <a:rPr lang="de-DE" dirty="0" err="1" smtClean="0"/>
              <a:t>ne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verb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0 </a:t>
            </a:r>
            <a:r>
              <a:rPr lang="de-DE" dirty="0" err="1" smtClean="0"/>
              <a:t>or</a:t>
            </a:r>
            <a:r>
              <a:rPr lang="de-DE" dirty="0" smtClean="0"/>
              <a:t> 1</a:t>
            </a:r>
          </a:p>
          <a:p>
            <a:pPr lvl="2"/>
            <a:r>
              <a:rPr lang="de-DE" dirty="0" err="1"/>
              <a:t>O</a:t>
            </a:r>
            <a:r>
              <a:rPr lang="de-DE" dirty="0" err="1" smtClean="0"/>
              <a:t>ne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noun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0 </a:t>
            </a:r>
            <a:r>
              <a:rPr lang="de-DE" dirty="0" err="1" smtClean="0"/>
              <a:t>or</a:t>
            </a:r>
            <a:r>
              <a:rPr lang="de-DE" dirty="0" smtClean="0"/>
              <a:t> 1 etc.</a:t>
            </a:r>
          </a:p>
          <a:p>
            <a:pPr lvl="1"/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sums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* </a:t>
            </a:r>
            <a:r>
              <a:rPr lang="de-DE" dirty="0" err="1" smtClean="0">
                <a:solidFill>
                  <a:schemeClr val="tx2"/>
                </a:solidFill>
              </a:rPr>
              <a:t>weights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endParaRPr lang="de-DE" dirty="0" smtClean="0"/>
          </a:p>
          <a:p>
            <a:pPr lvl="1"/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very</a:t>
            </a:r>
            <a:r>
              <a:rPr lang="de-DE" dirty="0" smtClean="0">
                <a:solidFill>
                  <a:schemeClr val="tx2"/>
                </a:solidFill>
              </a:rPr>
              <a:t> high </a:t>
            </a:r>
            <a:r>
              <a:rPr lang="de-DE" dirty="0" err="1" smtClean="0"/>
              <a:t>for</a:t>
            </a:r>
            <a:r>
              <a:rPr lang="de-DE" dirty="0" smtClean="0"/>
              <a:t> Person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very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non-person </a:t>
            </a:r>
            <a:r>
              <a:rPr lang="de-DE" dirty="0" err="1" smtClean="0"/>
              <a:t>names</a:t>
            </a:r>
            <a:endParaRPr lang="de-DE" dirty="0" smtClean="0"/>
          </a:p>
          <a:p>
            <a:pPr lvl="1"/>
            <a:r>
              <a:rPr lang="de-DE" dirty="0" err="1" smtClean="0"/>
              <a:t>Weights</a:t>
            </a:r>
            <a:r>
              <a:rPr lang="de-DE" dirty="0" smtClean="0"/>
              <a:t> will </a:t>
            </a:r>
            <a:r>
              <a:rPr lang="de-DE" dirty="0" err="1" smtClean="0"/>
              <a:t>indicate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a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indicates</a:t>
            </a:r>
            <a:r>
              <a:rPr lang="de-DE" dirty="0" smtClean="0"/>
              <a:t> a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Correlated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features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can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get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appropriate</a:t>
            </a:r>
            <a:r>
              <a:rPr lang="de-DE" dirty="0" smtClean="0">
                <a:solidFill>
                  <a:schemeClr val="accent1"/>
                </a:solidFill>
              </a:rPr>
              <a:t>, not </a:t>
            </a:r>
            <a:r>
              <a:rPr lang="de-DE" dirty="0" err="1" smtClean="0">
                <a:solidFill>
                  <a:schemeClr val="accent1"/>
                </a:solidFill>
              </a:rPr>
              <a:t>too</a:t>
            </a:r>
            <a:r>
              <a:rPr lang="de-DE" dirty="0" smtClean="0">
                <a:solidFill>
                  <a:schemeClr val="accent1"/>
                </a:solidFill>
              </a:rPr>
              <a:t> high </a:t>
            </a:r>
            <a:r>
              <a:rPr lang="de-DE" dirty="0" err="1" smtClean="0">
                <a:solidFill>
                  <a:schemeClr val="accent1"/>
                </a:solidFill>
              </a:rPr>
              <a:t>weights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because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they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learned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together</a:t>
            </a:r>
            <a:r>
              <a:rPr lang="de-DE" dirty="0" smtClean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Informal </a:t>
            </a:r>
            <a:r>
              <a:rPr lang="de-DE" dirty="0" err="1" smtClean="0">
                <a:solidFill>
                  <a:schemeClr val="tx2"/>
                </a:solidFill>
              </a:rPr>
              <a:t>definition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de-DE" dirty="0" smtClean="0"/>
          </a:p>
          <a:p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algorithms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smtClean="0"/>
              <a:t>Motivation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endParaRPr lang="de-DE" dirty="0"/>
          </a:p>
          <a:p>
            <a:pPr lvl="1"/>
            <a:r>
              <a:rPr lang="de-DE" dirty="0" err="1" smtClean="0"/>
              <a:t>Example</a:t>
            </a:r>
            <a:endParaRPr lang="de-DE" dirty="0"/>
          </a:p>
          <a:p>
            <a:pPr lvl="1"/>
            <a:r>
              <a:rPr lang="de-DE" dirty="0" smtClean="0"/>
              <a:t>Training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endParaRPr lang="de-DE" dirty="0"/>
          </a:p>
          <a:p>
            <a:pPr lvl="1"/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assumptions</a:t>
            </a:r>
            <a:endParaRPr lang="de-DE" dirty="0" smtClean="0"/>
          </a:p>
          <a:p>
            <a:r>
              <a:rPr lang="de-DE" dirty="0" err="1" smtClean="0">
                <a:solidFill>
                  <a:schemeClr val="tx2"/>
                </a:solidFill>
              </a:rPr>
              <a:t>Types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endParaRPr lang="de-DE" dirty="0" smtClean="0"/>
          </a:p>
          <a:p>
            <a:r>
              <a:rPr lang="de-DE" dirty="0" err="1" smtClean="0">
                <a:solidFill>
                  <a:schemeClr val="tx2"/>
                </a:solidFill>
              </a:rPr>
              <a:t>Improvement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Logistic</a:t>
            </a:r>
            <a:r>
              <a:rPr lang="de-DE" dirty="0" smtClean="0"/>
              <a:t> Regression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linear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chained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smtClean="0">
                <a:solidFill>
                  <a:schemeClr val="tx2"/>
                </a:solidFill>
              </a:rPr>
              <a:t>link </a:t>
            </a:r>
            <a:r>
              <a:rPr lang="de-DE" dirty="0" err="1" smtClean="0">
                <a:solidFill>
                  <a:schemeClr val="tx2"/>
                </a:solidFill>
              </a:rPr>
              <a:t>function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smtClean="0"/>
              <a:t>Link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rises</a:t>
            </a:r>
            <a:r>
              <a:rPr lang="de-DE" dirty="0" smtClean="0"/>
              <a:t> </a:t>
            </a:r>
            <a:r>
              <a:rPr lang="de-DE" dirty="0" err="1" smtClean="0"/>
              <a:t>sharply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grpSp>
        <p:nvGrpSpPr>
          <p:cNvPr id="139" name="Gruppieren 138"/>
          <p:cNvGrpSpPr/>
          <p:nvPr/>
        </p:nvGrpSpPr>
        <p:grpSpPr>
          <a:xfrm>
            <a:off x="914400" y="2971800"/>
            <a:ext cx="7668181" cy="3915530"/>
            <a:chOff x="1066800" y="2409070"/>
            <a:chExt cx="7668181" cy="3915530"/>
          </a:xfrm>
        </p:grpSpPr>
        <p:grpSp>
          <p:nvGrpSpPr>
            <p:cNvPr id="138" name="Gruppieren 137"/>
            <p:cNvGrpSpPr/>
            <p:nvPr/>
          </p:nvGrpSpPr>
          <p:grpSpPr>
            <a:xfrm>
              <a:off x="1066800" y="2409070"/>
              <a:ext cx="7668181" cy="3915530"/>
              <a:chOff x="1066800" y="2409070"/>
              <a:chExt cx="7668181" cy="3915530"/>
            </a:xfrm>
          </p:grpSpPr>
          <p:grpSp>
            <p:nvGrpSpPr>
              <p:cNvPr id="132" name="Gruppieren 131"/>
              <p:cNvGrpSpPr/>
              <p:nvPr/>
            </p:nvGrpSpPr>
            <p:grpSpPr>
              <a:xfrm>
                <a:off x="1066800" y="2528799"/>
                <a:ext cx="7668181" cy="3795801"/>
                <a:chOff x="1066800" y="1995399"/>
                <a:chExt cx="7668181" cy="3795801"/>
              </a:xfrm>
            </p:grpSpPr>
            <p:grpSp>
              <p:nvGrpSpPr>
                <p:cNvPr id="130" name="Gruppieren 129"/>
                <p:cNvGrpSpPr/>
                <p:nvPr/>
              </p:nvGrpSpPr>
              <p:grpSpPr>
                <a:xfrm>
                  <a:off x="1066800" y="2743200"/>
                  <a:ext cx="7668181" cy="3048000"/>
                  <a:chOff x="1066800" y="2743200"/>
                  <a:chExt cx="7668181" cy="3048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" name="Ellipse 4"/>
                      <p:cNvSpPr/>
                      <p:nvPr/>
                    </p:nvSpPr>
                    <p:spPr bwMode="auto">
                      <a:xfrm>
                        <a:off x="1066800" y="2743200"/>
                        <a:ext cx="533400" cy="53340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5400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10000"/>
                          </a:spcBef>
                          <a:spcAft>
                            <a:spcPct val="30000"/>
                          </a:spcAft>
                          <a:buClr>
                            <a:schemeClr val="tx2"/>
                          </a:buClr>
                          <a:buSzTx/>
                          <a:buFont typeface="Tahoma" pitchFamily="34" charset="0"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de-DE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de-DE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" name="Ellipse 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066800" y="2743200"/>
                        <a:ext cx="533400" cy="533400"/>
                      </a:xfrm>
                      <a:prstGeom prst="ellipse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" name="Ellipse 6"/>
                      <p:cNvSpPr/>
                      <p:nvPr/>
                    </p:nvSpPr>
                    <p:spPr bwMode="auto">
                      <a:xfrm>
                        <a:off x="1066800" y="3695700"/>
                        <a:ext cx="533400" cy="53340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5400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7" name="Ellipse 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066800" y="3695700"/>
                        <a:ext cx="533400" cy="533400"/>
                      </a:xfrm>
                      <a:prstGeom prst="ellipse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Ellipse 7"/>
                      <p:cNvSpPr/>
                      <p:nvPr/>
                    </p:nvSpPr>
                    <p:spPr bwMode="auto">
                      <a:xfrm>
                        <a:off x="1066800" y="4648200"/>
                        <a:ext cx="533400" cy="53340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5400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8" name="Ellipse 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066800" y="4648200"/>
                        <a:ext cx="533400" cy="533400"/>
                      </a:xfrm>
                      <a:prstGeom prst="ellipse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" name="Ellipse 8"/>
                  <p:cNvSpPr/>
                  <p:nvPr/>
                </p:nvSpPr>
                <p:spPr bwMode="auto">
                  <a:xfrm>
                    <a:off x="1838398" y="2922656"/>
                    <a:ext cx="190500" cy="1760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10000"/>
                      </a:lnSpc>
                      <a:spcBef>
                        <a:spcPct val="10000"/>
                      </a:spcBef>
                      <a:spcAft>
                        <a:spcPct val="30000"/>
                      </a:spcAft>
                      <a:buClr>
                        <a:schemeClr val="tx2"/>
                      </a:buClr>
                      <a:buSzTx/>
                      <a:buFont typeface="Tahoma" pitchFamily="34" charset="0"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Ellipse 14"/>
                      <p:cNvSpPr/>
                      <p:nvPr/>
                    </p:nvSpPr>
                    <p:spPr bwMode="auto">
                      <a:xfrm>
                        <a:off x="2209800" y="2743200"/>
                        <a:ext cx="533400" cy="53340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4680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10000"/>
                          </a:spcBef>
                          <a:spcAft>
                            <a:spcPct val="30000"/>
                          </a:spcAft>
                          <a:buClr>
                            <a:schemeClr val="tx2"/>
                          </a:buClr>
                          <a:buSzTx/>
                          <a:buFont typeface="Tahoma" pitchFamily="34" charset="0"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de-DE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de-DE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Ellipse 1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209800" y="2743200"/>
                        <a:ext cx="533400" cy="533400"/>
                      </a:xfrm>
                      <a:prstGeom prst="ellipse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Ellipse 16"/>
                      <p:cNvSpPr/>
                      <p:nvPr/>
                    </p:nvSpPr>
                    <p:spPr bwMode="auto">
                      <a:xfrm>
                        <a:off x="2209800" y="3695700"/>
                        <a:ext cx="533400" cy="53340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4680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7" name="Ellipse 1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209800" y="3695700"/>
                        <a:ext cx="533400" cy="533400"/>
                      </a:xfrm>
                      <a:prstGeom prst="ellipse">
                        <a:avLst/>
                      </a:prstGeom>
                      <a:blipFill rotWithShape="1">
                        <a:blip r:embed="rId7"/>
                        <a:stretch>
                          <a:fillRect/>
                        </a:stretch>
                      </a:blip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Ellipse 17"/>
                      <p:cNvSpPr/>
                      <p:nvPr/>
                    </p:nvSpPr>
                    <p:spPr bwMode="auto">
                      <a:xfrm>
                        <a:off x="2209800" y="4648200"/>
                        <a:ext cx="533400" cy="53340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4680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8" name="Ellipse 1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209800" y="4648200"/>
                        <a:ext cx="533400" cy="533400"/>
                      </a:xfrm>
                      <a:prstGeom prst="ellipse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Ellipse 18"/>
                  <p:cNvSpPr/>
                  <p:nvPr/>
                </p:nvSpPr>
                <p:spPr bwMode="auto">
                  <a:xfrm>
                    <a:off x="1838398" y="3874363"/>
                    <a:ext cx="190500" cy="1760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10000"/>
                      </a:lnSpc>
                      <a:spcBef>
                        <a:spcPct val="10000"/>
                      </a:spcBef>
                      <a:spcAft>
                        <a:spcPct val="30000"/>
                      </a:spcAft>
                      <a:buClr>
                        <a:schemeClr val="tx2"/>
                      </a:buClr>
                      <a:buSzTx/>
                      <a:buFont typeface="Tahoma" pitchFamily="34" charset="0"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20" name="Ellipse 19"/>
                  <p:cNvSpPr/>
                  <p:nvPr/>
                </p:nvSpPr>
                <p:spPr bwMode="auto">
                  <a:xfrm>
                    <a:off x="1838398" y="4832489"/>
                    <a:ext cx="190500" cy="1760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10000"/>
                      </a:lnSpc>
                      <a:spcBef>
                        <a:spcPct val="10000"/>
                      </a:spcBef>
                      <a:spcAft>
                        <a:spcPct val="30000"/>
                      </a:spcAft>
                      <a:buClr>
                        <a:schemeClr val="tx2"/>
                      </a:buClr>
                      <a:buSzTx/>
                      <a:buFont typeface="Tahoma" pitchFamily="34" charset="0"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grpSp>
                <p:nvGrpSpPr>
                  <p:cNvPr id="29" name="Group 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57687" y="2963862"/>
                    <a:ext cx="3414713" cy="2827338"/>
                    <a:chOff x="2536" y="1742"/>
                    <a:chExt cx="2151" cy="1781"/>
                  </a:xfrm>
                </p:grpSpPr>
                <p:sp>
                  <p:nvSpPr>
                    <p:cNvPr id="30" name="AutoShape 3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2591" y="2116"/>
                      <a:ext cx="2096" cy="1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0" y="3003"/>
                      <a:ext cx="1990" cy="0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0" y="2390"/>
                      <a:ext cx="1990" cy="0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35" y="1779"/>
                      <a:ext cx="0" cy="1221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84" y="3003"/>
                      <a:ext cx="51" cy="0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84" y="2390"/>
                      <a:ext cx="51" cy="0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84" y="1776"/>
                      <a:ext cx="51" cy="0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0" y="2949"/>
                      <a:ext cx="0" cy="51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2" y="2949"/>
                      <a:ext cx="0" cy="51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35" y="2949"/>
                      <a:ext cx="0" cy="51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8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67" y="2949"/>
                      <a:ext cx="0" cy="51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98" y="2949"/>
                      <a:ext cx="0" cy="51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30" y="2949"/>
                      <a:ext cx="0" cy="51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" name="Freeform 2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391" y="2969"/>
                      <a:ext cx="39" cy="61"/>
                    </a:xfrm>
                    <a:custGeom>
                      <a:avLst/>
                      <a:gdLst>
                        <a:gd name="T0" fmla="*/ 195 w 195"/>
                        <a:gd name="T1" fmla="*/ 153 h 306"/>
                        <a:gd name="T2" fmla="*/ 188 w 195"/>
                        <a:gd name="T3" fmla="*/ 216 h 306"/>
                        <a:gd name="T4" fmla="*/ 170 w 195"/>
                        <a:gd name="T5" fmla="*/ 265 h 306"/>
                        <a:gd name="T6" fmla="*/ 140 w 195"/>
                        <a:gd name="T7" fmla="*/ 296 h 306"/>
                        <a:gd name="T8" fmla="*/ 98 w 195"/>
                        <a:gd name="T9" fmla="*/ 306 h 306"/>
                        <a:gd name="T10" fmla="*/ 56 w 195"/>
                        <a:gd name="T11" fmla="*/ 296 h 306"/>
                        <a:gd name="T12" fmla="*/ 25 w 195"/>
                        <a:gd name="T13" fmla="*/ 266 h 306"/>
                        <a:gd name="T14" fmla="*/ 6 w 195"/>
                        <a:gd name="T15" fmla="*/ 217 h 306"/>
                        <a:gd name="T16" fmla="*/ 0 w 195"/>
                        <a:gd name="T17" fmla="*/ 153 h 306"/>
                        <a:gd name="T18" fmla="*/ 6 w 195"/>
                        <a:gd name="T19" fmla="*/ 90 h 306"/>
                        <a:gd name="T20" fmla="*/ 25 w 195"/>
                        <a:gd name="T21" fmla="*/ 41 h 306"/>
                        <a:gd name="T22" fmla="*/ 55 w 195"/>
                        <a:gd name="T23" fmla="*/ 10 h 306"/>
                        <a:gd name="T24" fmla="*/ 98 w 195"/>
                        <a:gd name="T25" fmla="*/ 0 h 306"/>
                        <a:gd name="T26" fmla="*/ 140 w 195"/>
                        <a:gd name="T27" fmla="*/ 10 h 306"/>
                        <a:gd name="T28" fmla="*/ 169 w 195"/>
                        <a:gd name="T29" fmla="*/ 40 h 306"/>
                        <a:gd name="T30" fmla="*/ 188 w 195"/>
                        <a:gd name="T31" fmla="*/ 89 h 306"/>
                        <a:gd name="T32" fmla="*/ 195 w 195"/>
                        <a:gd name="T33" fmla="*/ 153 h 306"/>
                        <a:gd name="T34" fmla="*/ 159 w 195"/>
                        <a:gd name="T35" fmla="*/ 153 h 306"/>
                        <a:gd name="T36" fmla="*/ 155 w 195"/>
                        <a:gd name="T37" fmla="*/ 97 h 306"/>
                        <a:gd name="T38" fmla="*/ 143 w 195"/>
                        <a:gd name="T39" fmla="*/ 60 h 306"/>
                        <a:gd name="T40" fmla="*/ 124 w 195"/>
                        <a:gd name="T41" fmla="*/ 38 h 306"/>
                        <a:gd name="T42" fmla="*/ 98 w 195"/>
                        <a:gd name="T43" fmla="*/ 30 h 306"/>
                        <a:gd name="T44" fmla="*/ 71 w 195"/>
                        <a:gd name="T45" fmla="*/ 38 h 306"/>
                        <a:gd name="T46" fmla="*/ 52 w 195"/>
                        <a:gd name="T47" fmla="*/ 60 h 306"/>
                        <a:gd name="T48" fmla="*/ 41 w 195"/>
                        <a:gd name="T49" fmla="*/ 98 h 306"/>
                        <a:gd name="T50" fmla="*/ 37 w 195"/>
                        <a:gd name="T51" fmla="*/ 153 h 306"/>
                        <a:gd name="T52" fmla="*/ 41 w 195"/>
                        <a:gd name="T53" fmla="*/ 209 h 306"/>
                        <a:gd name="T54" fmla="*/ 52 w 195"/>
                        <a:gd name="T55" fmla="*/ 247 h 306"/>
                        <a:gd name="T56" fmla="*/ 71 w 195"/>
                        <a:gd name="T57" fmla="*/ 268 h 306"/>
                        <a:gd name="T58" fmla="*/ 98 w 195"/>
                        <a:gd name="T59" fmla="*/ 277 h 306"/>
                        <a:gd name="T60" fmla="*/ 124 w 195"/>
                        <a:gd name="T61" fmla="*/ 268 h 306"/>
                        <a:gd name="T62" fmla="*/ 143 w 195"/>
                        <a:gd name="T63" fmla="*/ 247 h 306"/>
                        <a:gd name="T64" fmla="*/ 155 w 195"/>
                        <a:gd name="T65" fmla="*/ 209 h 306"/>
                        <a:gd name="T66" fmla="*/ 159 w 195"/>
                        <a:gd name="T67" fmla="*/ 153 h 306"/>
                        <a:gd name="T68" fmla="*/ 128 w 195"/>
                        <a:gd name="T69" fmla="*/ 153 h 306"/>
                        <a:gd name="T70" fmla="*/ 126 w 195"/>
                        <a:gd name="T71" fmla="*/ 166 h 306"/>
                        <a:gd name="T72" fmla="*/ 119 w 195"/>
                        <a:gd name="T73" fmla="*/ 177 h 306"/>
                        <a:gd name="T74" fmla="*/ 109 w 195"/>
                        <a:gd name="T75" fmla="*/ 184 h 306"/>
                        <a:gd name="T76" fmla="*/ 97 w 195"/>
                        <a:gd name="T77" fmla="*/ 186 h 306"/>
                        <a:gd name="T78" fmla="*/ 85 w 195"/>
                        <a:gd name="T79" fmla="*/ 184 h 306"/>
                        <a:gd name="T80" fmla="*/ 75 w 195"/>
                        <a:gd name="T81" fmla="*/ 177 h 306"/>
                        <a:gd name="T82" fmla="*/ 68 w 195"/>
                        <a:gd name="T83" fmla="*/ 166 h 306"/>
                        <a:gd name="T84" fmla="*/ 66 w 195"/>
                        <a:gd name="T85" fmla="*/ 153 h 306"/>
                        <a:gd name="T86" fmla="*/ 68 w 195"/>
                        <a:gd name="T87" fmla="*/ 141 h 306"/>
                        <a:gd name="T88" fmla="*/ 75 w 195"/>
                        <a:gd name="T89" fmla="*/ 130 h 306"/>
                        <a:gd name="T90" fmla="*/ 85 w 195"/>
                        <a:gd name="T91" fmla="*/ 124 h 306"/>
                        <a:gd name="T92" fmla="*/ 97 w 195"/>
                        <a:gd name="T93" fmla="*/ 122 h 306"/>
                        <a:gd name="T94" fmla="*/ 109 w 195"/>
                        <a:gd name="T95" fmla="*/ 124 h 306"/>
                        <a:gd name="T96" fmla="*/ 119 w 195"/>
                        <a:gd name="T97" fmla="*/ 130 h 306"/>
                        <a:gd name="T98" fmla="*/ 126 w 195"/>
                        <a:gd name="T99" fmla="*/ 141 h 306"/>
                        <a:gd name="T100" fmla="*/ 128 w 195"/>
                        <a:gd name="T101" fmla="*/ 153 h 3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95" h="306">
                          <a:moveTo>
                            <a:pt x="195" y="153"/>
                          </a:moveTo>
                          <a:lnTo>
                            <a:pt x="188" y="216"/>
                          </a:lnTo>
                          <a:lnTo>
                            <a:pt x="170" y="265"/>
                          </a:lnTo>
                          <a:lnTo>
                            <a:pt x="140" y="296"/>
                          </a:lnTo>
                          <a:lnTo>
                            <a:pt x="98" y="306"/>
                          </a:lnTo>
                          <a:lnTo>
                            <a:pt x="56" y="296"/>
                          </a:lnTo>
                          <a:lnTo>
                            <a:pt x="25" y="266"/>
                          </a:lnTo>
                          <a:lnTo>
                            <a:pt x="6" y="217"/>
                          </a:lnTo>
                          <a:lnTo>
                            <a:pt x="0" y="153"/>
                          </a:lnTo>
                          <a:lnTo>
                            <a:pt x="6" y="90"/>
                          </a:lnTo>
                          <a:lnTo>
                            <a:pt x="25" y="41"/>
                          </a:lnTo>
                          <a:lnTo>
                            <a:pt x="55" y="10"/>
                          </a:lnTo>
                          <a:lnTo>
                            <a:pt x="98" y="0"/>
                          </a:lnTo>
                          <a:lnTo>
                            <a:pt x="140" y="10"/>
                          </a:lnTo>
                          <a:lnTo>
                            <a:pt x="169" y="40"/>
                          </a:lnTo>
                          <a:lnTo>
                            <a:pt x="188" y="89"/>
                          </a:lnTo>
                          <a:lnTo>
                            <a:pt x="195" y="153"/>
                          </a:lnTo>
                          <a:close/>
                          <a:moveTo>
                            <a:pt x="159" y="153"/>
                          </a:moveTo>
                          <a:lnTo>
                            <a:pt x="155" y="97"/>
                          </a:lnTo>
                          <a:lnTo>
                            <a:pt x="143" y="60"/>
                          </a:lnTo>
                          <a:lnTo>
                            <a:pt x="124" y="38"/>
                          </a:lnTo>
                          <a:lnTo>
                            <a:pt x="98" y="30"/>
                          </a:lnTo>
                          <a:lnTo>
                            <a:pt x="71" y="38"/>
                          </a:lnTo>
                          <a:lnTo>
                            <a:pt x="52" y="60"/>
                          </a:lnTo>
                          <a:lnTo>
                            <a:pt x="41" y="98"/>
                          </a:lnTo>
                          <a:lnTo>
                            <a:pt x="37" y="153"/>
                          </a:lnTo>
                          <a:lnTo>
                            <a:pt x="41" y="209"/>
                          </a:lnTo>
                          <a:lnTo>
                            <a:pt x="52" y="247"/>
                          </a:lnTo>
                          <a:lnTo>
                            <a:pt x="71" y="268"/>
                          </a:lnTo>
                          <a:lnTo>
                            <a:pt x="98" y="277"/>
                          </a:lnTo>
                          <a:lnTo>
                            <a:pt x="124" y="268"/>
                          </a:lnTo>
                          <a:lnTo>
                            <a:pt x="143" y="247"/>
                          </a:lnTo>
                          <a:lnTo>
                            <a:pt x="155" y="209"/>
                          </a:lnTo>
                          <a:lnTo>
                            <a:pt x="159" y="153"/>
                          </a:lnTo>
                          <a:close/>
                          <a:moveTo>
                            <a:pt x="128" y="153"/>
                          </a:moveTo>
                          <a:lnTo>
                            <a:pt x="126" y="166"/>
                          </a:lnTo>
                          <a:lnTo>
                            <a:pt x="119" y="177"/>
                          </a:lnTo>
                          <a:lnTo>
                            <a:pt x="109" y="184"/>
                          </a:lnTo>
                          <a:lnTo>
                            <a:pt x="97" y="186"/>
                          </a:lnTo>
                          <a:lnTo>
                            <a:pt x="85" y="184"/>
                          </a:lnTo>
                          <a:lnTo>
                            <a:pt x="75" y="177"/>
                          </a:lnTo>
                          <a:lnTo>
                            <a:pt x="68" y="166"/>
                          </a:lnTo>
                          <a:lnTo>
                            <a:pt x="66" y="153"/>
                          </a:lnTo>
                          <a:lnTo>
                            <a:pt x="68" y="141"/>
                          </a:lnTo>
                          <a:lnTo>
                            <a:pt x="75" y="130"/>
                          </a:lnTo>
                          <a:lnTo>
                            <a:pt x="85" y="124"/>
                          </a:lnTo>
                          <a:lnTo>
                            <a:pt x="97" y="122"/>
                          </a:lnTo>
                          <a:lnTo>
                            <a:pt x="109" y="124"/>
                          </a:lnTo>
                          <a:lnTo>
                            <a:pt x="119" y="130"/>
                          </a:lnTo>
                          <a:lnTo>
                            <a:pt x="126" y="141"/>
                          </a:lnTo>
                          <a:lnTo>
                            <a:pt x="128" y="1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353" y="2355"/>
                      <a:ext cx="141" cy="61"/>
                    </a:xfrm>
                    <a:custGeom>
                      <a:avLst/>
                      <a:gdLst>
                        <a:gd name="T0" fmla="*/ 188 w 704"/>
                        <a:gd name="T1" fmla="*/ 215 h 306"/>
                        <a:gd name="T2" fmla="*/ 139 w 704"/>
                        <a:gd name="T3" fmla="*/ 295 h 306"/>
                        <a:gd name="T4" fmla="*/ 56 w 704"/>
                        <a:gd name="T5" fmla="*/ 296 h 306"/>
                        <a:gd name="T6" fmla="*/ 6 w 704"/>
                        <a:gd name="T7" fmla="*/ 218 h 306"/>
                        <a:gd name="T8" fmla="*/ 6 w 704"/>
                        <a:gd name="T9" fmla="*/ 89 h 306"/>
                        <a:gd name="T10" fmla="*/ 55 w 704"/>
                        <a:gd name="T11" fmla="*/ 10 h 306"/>
                        <a:gd name="T12" fmla="*/ 139 w 704"/>
                        <a:gd name="T13" fmla="*/ 10 h 306"/>
                        <a:gd name="T14" fmla="*/ 188 w 704"/>
                        <a:gd name="T15" fmla="*/ 88 h 306"/>
                        <a:gd name="T16" fmla="*/ 158 w 704"/>
                        <a:gd name="T17" fmla="*/ 152 h 306"/>
                        <a:gd name="T18" fmla="*/ 143 w 704"/>
                        <a:gd name="T19" fmla="*/ 59 h 306"/>
                        <a:gd name="T20" fmla="*/ 98 w 704"/>
                        <a:gd name="T21" fmla="*/ 30 h 306"/>
                        <a:gd name="T22" fmla="*/ 51 w 704"/>
                        <a:gd name="T23" fmla="*/ 59 h 306"/>
                        <a:gd name="T24" fmla="*/ 37 w 704"/>
                        <a:gd name="T25" fmla="*/ 152 h 306"/>
                        <a:gd name="T26" fmla="*/ 51 w 704"/>
                        <a:gd name="T27" fmla="*/ 246 h 306"/>
                        <a:gd name="T28" fmla="*/ 98 w 704"/>
                        <a:gd name="T29" fmla="*/ 276 h 306"/>
                        <a:gd name="T30" fmla="*/ 143 w 704"/>
                        <a:gd name="T31" fmla="*/ 246 h 306"/>
                        <a:gd name="T32" fmla="*/ 158 w 704"/>
                        <a:gd name="T33" fmla="*/ 152 h 306"/>
                        <a:gd name="T34" fmla="*/ 126 w 704"/>
                        <a:gd name="T35" fmla="*/ 165 h 306"/>
                        <a:gd name="T36" fmla="*/ 108 w 704"/>
                        <a:gd name="T37" fmla="*/ 183 h 306"/>
                        <a:gd name="T38" fmla="*/ 85 w 704"/>
                        <a:gd name="T39" fmla="*/ 183 h 306"/>
                        <a:gd name="T40" fmla="*/ 68 w 704"/>
                        <a:gd name="T41" fmla="*/ 165 h 306"/>
                        <a:gd name="T42" fmla="*/ 68 w 704"/>
                        <a:gd name="T43" fmla="*/ 140 h 306"/>
                        <a:gd name="T44" fmla="*/ 85 w 704"/>
                        <a:gd name="T45" fmla="*/ 124 h 306"/>
                        <a:gd name="T46" fmla="*/ 108 w 704"/>
                        <a:gd name="T47" fmla="*/ 124 h 306"/>
                        <a:gd name="T48" fmla="*/ 126 w 704"/>
                        <a:gd name="T49" fmla="*/ 140 h 306"/>
                        <a:gd name="T50" fmla="*/ 385 w 704"/>
                        <a:gd name="T51" fmla="*/ 278 h 306"/>
                        <a:gd name="T52" fmla="*/ 378 w 704"/>
                        <a:gd name="T53" fmla="*/ 297 h 306"/>
                        <a:gd name="T54" fmla="*/ 359 w 704"/>
                        <a:gd name="T55" fmla="*/ 306 h 306"/>
                        <a:gd name="T56" fmla="*/ 341 w 704"/>
                        <a:gd name="T57" fmla="*/ 297 h 306"/>
                        <a:gd name="T58" fmla="*/ 334 w 704"/>
                        <a:gd name="T59" fmla="*/ 278 h 306"/>
                        <a:gd name="T60" fmla="*/ 341 w 704"/>
                        <a:gd name="T61" fmla="*/ 259 h 306"/>
                        <a:gd name="T62" fmla="*/ 359 w 704"/>
                        <a:gd name="T63" fmla="*/ 252 h 306"/>
                        <a:gd name="T64" fmla="*/ 378 w 704"/>
                        <a:gd name="T65" fmla="*/ 259 h 306"/>
                        <a:gd name="T66" fmla="*/ 385 w 704"/>
                        <a:gd name="T67" fmla="*/ 278 h 306"/>
                        <a:gd name="T68" fmla="*/ 652 w 704"/>
                        <a:gd name="T69" fmla="*/ 127 h 306"/>
                        <a:gd name="T70" fmla="*/ 698 w 704"/>
                        <a:gd name="T71" fmla="*/ 175 h 306"/>
                        <a:gd name="T72" fmla="*/ 697 w 704"/>
                        <a:gd name="T73" fmla="*/ 247 h 306"/>
                        <a:gd name="T74" fmla="*/ 645 w 704"/>
                        <a:gd name="T75" fmla="*/ 298 h 306"/>
                        <a:gd name="T76" fmla="*/ 572 w 704"/>
                        <a:gd name="T77" fmla="*/ 302 h 306"/>
                        <a:gd name="T78" fmla="*/ 549 w 704"/>
                        <a:gd name="T79" fmla="*/ 264 h 306"/>
                        <a:gd name="T80" fmla="*/ 608 w 704"/>
                        <a:gd name="T81" fmla="*/ 276 h 306"/>
                        <a:gd name="T82" fmla="*/ 652 w 704"/>
                        <a:gd name="T83" fmla="*/ 258 h 306"/>
                        <a:gd name="T84" fmla="*/ 668 w 704"/>
                        <a:gd name="T85" fmla="*/ 209 h 306"/>
                        <a:gd name="T86" fmla="*/ 653 w 704"/>
                        <a:gd name="T87" fmla="*/ 164 h 306"/>
                        <a:gd name="T88" fmla="*/ 612 w 704"/>
                        <a:gd name="T89" fmla="*/ 149 h 306"/>
                        <a:gd name="T90" fmla="*/ 577 w 704"/>
                        <a:gd name="T91" fmla="*/ 156 h 306"/>
                        <a:gd name="T92" fmla="*/ 557 w 704"/>
                        <a:gd name="T93" fmla="*/ 5 h 306"/>
                        <a:gd name="T94" fmla="*/ 691 w 704"/>
                        <a:gd name="T95" fmla="*/ 35 h 306"/>
                        <a:gd name="T96" fmla="*/ 586 w 704"/>
                        <a:gd name="T97" fmla="*/ 124 h 306"/>
                        <a:gd name="T98" fmla="*/ 614 w 704"/>
                        <a:gd name="T99" fmla="*/ 120 h 3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704" h="306">
                          <a:moveTo>
                            <a:pt x="195" y="152"/>
                          </a:moveTo>
                          <a:lnTo>
                            <a:pt x="188" y="215"/>
                          </a:lnTo>
                          <a:lnTo>
                            <a:pt x="170" y="264"/>
                          </a:lnTo>
                          <a:lnTo>
                            <a:pt x="139" y="295"/>
                          </a:lnTo>
                          <a:lnTo>
                            <a:pt x="98" y="306"/>
                          </a:lnTo>
                          <a:lnTo>
                            <a:pt x="56" y="296"/>
                          </a:lnTo>
                          <a:lnTo>
                            <a:pt x="25" y="265"/>
                          </a:lnTo>
                          <a:lnTo>
                            <a:pt x="6" y="218"/>
                          </a:lnTo>
                          <a:lnTo>
                            <a:pt x="0" y="152"/>
                          </a:lnTo>
                          <a:lnTo>
                            <a:pt x="6" y="89"/>
                          </a:lnTo>
                          <a:lnTo>
                            <a:pt x="25" y="40"/>
                          </a:lnTo>
                          <a:lnTo>
                            <a:pt x="55" y="10"/>
                          </a:lnTo>
                          <a:lnTo>
                            <a:pt x="98" y="0"/>
                          </a:lnTo>
                          <a:lnTo>
                            <a:pt x="139" y="10"/>
                          </a:lnTo>
                          <a:lnTo>
                            <a:pt x="169" y="39"/>
                          </a:lnTo>
                          <a:lnTo>
                            <a:pt x="188" y="88"/>
                          </a:lnTo>
                          <a:lnTo>
                            <a:pt x="195" y="152"/>
                          </a:lnTo>
                          <a:close/>
                          <a:moveTo>
                            <a:pt x="158" y="152"/>
                          </a:moveTo>
                          <a:lnTo>
                            <a:pt x="155" y="98"/>
                          </a:lnTo>
                          <a:lnTo>
                            <a:pt x="143" y="59"/>
                          </a:lnTo>
                          <a:lnTo>
                            <a:pt x="124" y="37"/>
                          </a:lnTo>
                          <a:lnTo>
                            <a:pt x="98" y="30"/>
                          </a:lnTo>
                          <a:lnTo>
                            <a:pt x="70" y="37"/>
                          </a:lnTo>
                          <a:lnTo>
                            <a:pt x="51" y="59"/>
                          </a:lnTo>
                          <a:lnTo>
                            <a:pt x="41" y="98"/>
                          </a:lnTo>
                          <a:lnTo>
                            <a:pt x="37" y="152"/>
                          </a:lnTo>
                          <a:lnTo>
                            <a:pt x="41" y="208"/>
                          </a:lnTo>
                          <a:lnTo>
                            <a:pt x="51" y="246"/>
                          </a:lnTo>
                          <a:lnTo>
                            <a:pt x="70" y="269"/>
                          </a:lnTo>
                          <a:lnTo>
                            <a:pt x="98" y="276"/>
                          </a:lnTo>
                          <a:lnTo>
                            <a:pt x="124" y="269"/>
                          </a:lnTo>
                          <a:lnTo>
                            <a:pt x="143" y="246"/>
                          </a:lnTo>
                          <a:lnTo>
                            <a:pt x="155" y="208"/>
                          </a:lnTo>
                          <a:lnTo>
                            <a:pt x="158" y="152"/>
                          </a:lnTo>
                          <a:close/>
                          <a:moveTo>
                            <a:pt x="127" y="152"/>
                          </a:moveTo>
                          <a:lnTo>
                            <a:pt x="126" y="165"/>
                          </a:lnTo>
                          <a:lnTo>
                            <a:pt x="119" y="176"/>
                          </a:lnTo>
                          <a:lnTo>
                            <a:pt x="108" y="183"/>
                          </a:lnTo>
                          <a:lnTo>
                            <a:pt x="97" y="186"/>
                          </a:lnTo>
                          <a:lnTo>
                            <a:pt x="85" y="183"/>
                          </a:lnTo>
                          <a:lnTo>
                            <a:pt x="75" y="176"/>
                          </a:lnTo>
                          <a:lnTo>
                            <a:pt x="68" y="165"/>
                          </a:lnTo>
                          <a:lnTo>
                            <a:pt x="66" y="152"/>
                          </a:lnTo>
                          <a:lnTo>
                            <a:pt x="68" y="140"/>
                          </a:lnTo>
                          <a:lnTo>
                            <a:pt x="75" y="131"/>
                          </a:lnTo>
                          <a:lnTo>
                            <a:pt x="85" y="124"/>
                          </a:lnTo>
                          <a:lnTo>
                            <a:pt x="97" y="121"/>
                          </a:lnTo>
                          <a:lnTo>
                            <a:pt x="108" y="124"/>
                          </a:lnTo>
                          <a:lnTo>
                            <a:pt x="119" y="131"/>
                          </a:lnTo>
                          <a:lnTo>
                            <a:pt x="126" y="140"/>
                          </a:lnTo>
                          <a:lnTo>
                            <a:pt x="127" y="152"/>
                          </a:lnTo>
                          <a:close/>
                          <a:moveTo>
                            <a:pt x="385" y="278"/>
                          </a:moveTo>
                          <a:lnTo>
                            <a:pt x="384" y="289"/>
                          </a:lnTo>
                          <a:lnTo>
                            <a:pt x="378" y="297"/>
                          </a:lnTo>
                          <a:lnTo>
                            <a:pt x="370" y="303"/>
                          </a:lnTo>
                          <a:lnTo>
                            <a:pt x="359" y="306"/>
                          </a:lnTo>
                          <a:lnTo>
                            <a:pt x="350" y="303"/>
                          </a:lnTo>
                          <a:lnTo>
                            <a:pt x="341" y="297"/>
                          </a:lnTo>
                          <a:lnTo>
                            <a:pt x="335" y="289"/>
                          </a:lnTo>
                          <a:lnTo>
                            <a:pt x="334" y="278"/>
                          </a:lnTo>
                          <a:lnTo>
                            <a:pt x="335" y="268"/>
                          </a:lnTo>
                          <a:lnTo>
                            <a:pt x="341" y="259"/>
                          </a:lnTo>
                          <a:lnTo>
                            <a:pt x="350" y="254"/>
                          </a:lnTo>
                          <a:lnTo>
                            <a:pt x="359" y="252"/>
                          </a:lnTo>
                          <a:lnTo>
                            <a:pt x="370" y="254"/>
                          </a:lnTo>
                          <a:lnTo>
                            <a:pt x="378" y="259"/>
                          </a:lnTo>
                          <a:lnTo>
                            <a:pt x="384" y="268"/>
                          </a:lnTo>
                          <a:lnTo>
                            <a:pt x="385" y="278"/>
                          </a:lnTo>
                          <a:close/>
                          <a:moveTo>
                            <a:pt x="614" y="120"/>
                          </a:moveTo>
                          <a:lnTo>
                            <a:pt x="652" y="127"/>
                          </a:lnTo>
                          <a:lnTo>
                            <a:pt x="680" y="146"/>
                          </a:lnTo>
                          <a:lnTo>
                            <a:pt x="698" y="175"/>
                          </a:lnTo>
                          <a:lnTo>
                            <a:pt x="704" y="209"/>
                          </a:lnTo>
                          <a:lnTo>
                            <a:pt x="697" y="247"/>
                          </a:lnTo>
                          <a:lnTo>
                            <a:pt x="677" y="278"/>
                          </a:lnTo>
                          <a:lnTo>
                            <a:pt x="645" y="298"/>
                          </a:lnTo>
                          <a:lnTo>
                            <a:pt x="608" y="306"/>
                          </a:lnTo>
                          <a:lnTo>
                            <a:pt x="572" y="302"/>
                          </a:lnTo>
                          <a:lnTo>
                            <a:pt x="542" y="293"/>
                          </a:lnTo>
                          <a:lnTo>
                            <a:pt x="549" y="264"/>
                          </a:lnTo>
                          <a:lnTo>
                            <a:pt x="578" y="272"/>
                          </a:lnTo>
                          <a:lnTo>
                            <a:pt x="608" y="276"/>
                          </a:lnTo>
                          <a:lnTo>
                            <a:pt x="633" y="271"/>
                          </a:lnTo>
                          <a:lnTo>
                            <a:pt x="652" y="258"/>
                          </a:lnTo>
                          <a:lnTo>
                            <a:pt x="665" y="238"/>
                          </a:lnTo>
                          <a:lnTo>
                            <a:pt x="668" y="209"/>
                          </a:lnTo>
                          <a:lnTo>
                            <a:pt x="665" y="183"/>
                          </a:lnTo>
                          <a:lnTo>
                            <a:pt x="653" y="164"/>
                          </a:lnTo>
                          <a:lnTo>
                            <a:pt x="635" y="152"/>
                          </a:lnTo>
                          <a:lnTo>
                            <a:pt x="612" y="149"/>
                          </a:lnTo>
                          <a:lnTo>
                            <a:pt x="595" y="150"/>
                          </a:lnTo>
                          <a:lnTo>
                            <a:pt x="577" y="156"/>
                          </a:lnTo>
                          <a:lnTo>
                            <a:pt x="557" y="146"/>
                          </a:lnTo>
                          <a:lnTo>
                            <a:pt x="557" y="5"/>
                          </a:lnTo>
                          <a:lnTo>
                            <a:pt x="691" y="5"/>
                          </a:lnTo>
                          <a:lnTo>
                            <a:pt x="691" y="35"/>
                          </a:lnTo>
                          <a:lnTo>
                            <a:pt x="586" y="35"/>
                          </a:lnTo>
                          <a:lnTo>
                            <a:pt x="586" y="124"/>
                          </a:lnTo>
                          <a:lnTo>
                            <a:pt x="601" y="121"/>
                          </a:lnTo>
                          <a:lnTo>
                            <a:pt x="614" y="1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396" y="1742"/>
                      <a:ext cx="32" cy="59"/>
                    </a:xfrm>
                    <a:custGeom>
                      <a:avLst/>
                      <a:gdLst>
                        <a:gd name="T0" fmla="*/ 0 w 156"/>
                        <a:gd name="T1" fmla="*/ 296 h 296"/>
                        <a:gd name="T2" fmla="*/ 0 w 156"/>
                        <a:gd name="T3" fmla="*/ 266 h 296"/>
                        <a:gd name="T4" fmla="*/ 63 w 156"/>
                        <a:gd name="T5" fmla="*/ 266 h 296"/>
                        <a:gd name="T6" fmla="*/ 63 w 156"/>
                        <a:gd name="T7" fmla="*/ 37 h 296"/>
                        <a:gd name="T8" fmla="*/ 3 w 156"/>
                        <a:gd name="T9" fmla="*/ 67 h 296"/>
                        <a:gd name="T10" fmla="*/ 3 w 156"/>
                        <a:gd name="T11" fmla="*/ 32 h 296"/>
                        <a:gd name="T12" fmla="*/ 68 w 156"/>
                        <a:gd name="T13" fmla="*/ 0 h 296"/>
                        <a:gd name="T14" fmla="*/ 97 w 156"/>
                        <a:gd name="T15" fmla="*/ 0 h 296"/>
                        <a:gd name="T16" fmla="*/ 97 w 156"/>
                        <a:gd name="T17" fmla="*/ 266 h 296"/>
                        <a:gd name="T18" fmla="*/ 156 w 156"/>
                        <a:gd name="T19" fmla="*/ 266 h 296"/>
                        <a:gd name="T20" fmla="*/ 156 w 156"/>
                        <a:gd name="T21" fmla="*/ 296 h 296"/>
                        <a:gd name="T22" fmla="*/ 0 w 156"/>
                        <a:gd name="T23" fmla="*/ 296 h 2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56" h="296">
                          <a:moveTo>
                            <a:pt x="0" y="296"/>
                          </a:moveTo>
                          <a:lnTo>
                            <a:pt x="0" y="266"/>
                          </a:lnTo>
                          <a:lnTo>
                            <a:pt x="63" y="266"/>
                          </a:lnTo>
                          <a:lnTo>
                            <a:pt x="63" y="37"/>
                          </a:lnTo>
                          <a:lnTo>
                            <a:pt x="3" y="67"/>
                          </a:lnTo>
                          <a:lnTo>
                            <a:pt x="3" y="32"/>
                          </a:lnTo>
                          <a:lnTo>
                            <a:pt x="68" y="0"/>
                          </a:lnTo>
                          <a:lnTo>
                            <a:pt x="97" y="0"/>
                          </a:lnTo>
                          <a:lnTo>
                            <a:pt x="97" y="266"/>
                          </a:lnTo>
                          <a:lnTo>
                            <a:pt x="156" y="266"/>
                          </a:lnTo>
                          <a:lnTo>
                            <a:pt x="156" y="296"/>
                          </a:lnTo>
                          <a:lnTo>
                            <a:pt x="0" y="29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" name="Freeform 2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46" y="3068"/>
                      <a:ext cx="91" cy="61"/>
                    </a:xfrm>
                    <a:custGeom>
                      <a:avLst/>
                      <a:gdLst>
                        <a:gd name="T0" fmla="*/ 0 w 456"/>
                        <a:gd name="T1" fmla="*/ 163 h 305"/>
                        <a:gd name="T2" fmla="*/ 0 w 456"/>
                        <a:gd name="T3" fmla="*/ 135 h 305"/>
                        <a:gd name="T4" fmla="*/ 197 w 456"/>
                        <a:gd name="T5" fmla="*/ 135 h 305"/>
                        <a:gd name="T6" fmla="*/ 197 w 456"/>
                        <a:gd name="T7" fmla="*/ 163 h 305"/>
                        <a:gd name="T8" fmla="*/ 0 w 456"/>
                        <a:gd name="T9" fmla="*/ 163 h 305"/>
                        <a:gd name="T10" fmla="*/ 370 w 456"/>
                        <a:gd name="T11" fmla="*/ 124 h 305"/>
                        <a:gd name="T12" fmla="*/ 403 w 456"/>
                        <a:gd name="T13" fmla="*/ 129 h 305"/>
                        <a:gd name="T14" fmla="*/ 431 w 456"/>
                        <a:gd name="T15" fmla="*/ 147 h 305"/>
                        <a:gd name="T16" fmla="*/ 450 w 456"/>
                        <a:gd name="T17" fmla="*/ 175 h 305"/>
                        <a:gd name="T18" fmla="*/ 456 w 456"/>
                        <a:gd name="T19" fmla="*/ 209 h 305"/>
                        <a:gd name="T20" fmla="*/ 450 w 456"/>
                        <a:gd name="T21" fmla="*/ 247 h 305"/>
                        <a:gd name="T22" fmla="*/ 434 w 456"/>
                        <a:gd name="T23" fmla="*/ 278 h 305"/>
                        <a:gd name="T24" fmla="*/ 409 w 456"/>
                        <a:gd name="T25" fmla="*/ 298 h 305"/>
                        <a:gd name="T26" fmla="*/ 375 w 456"/>
                        <a:gd name="T27" fmla="*/ 305 h 305"/>
                        <a:gd name="T28" fmla="*/ 333 w 456"/>
                        <a:gd name="T29" fmla="*/ 295 h 305"/>
                        <a:gd name="T30" fmla="*/ 301 w 456"/>
                        <a:gd name="T31" fmla="*/ 263 h 305"/>
                        <a:gd name="T32" fmla="*/ 279 w 456"/>
                        <a:gd name="T33" fmla="*/ 214 h 305"/>
                        <a:gd name="T34" fmla="*/ 272 w 456"/>
                        <a:gd name="T35" fmla="*/ 156 h 305"/>
                        <a:gd name="T36" fmla="*/ 280 w 456"/>
                        <a:gd name="T37" fmla="*/ 95 h 305"/>
                        <a:gd name="T38" fmla="*/ 302 w 456"/>
                        <a:gd name="T39" fmla="*/ 44 h 305"/>
                        <a:gd name="T40" fmla="*/ 335 w 456"/>
                        <a:gd name="T41" fmla="*/ 11 h 305"/>
                        <a:gd name="T42" fmla="*/ 380 w 456"/>
                        <a:gd name="T43" fmla="*/ 0 h 305"/>
                        <a:gd name="T44" fmla="*/ 412 w 456"/>
                        <a:gd name="T45" fmla="*/ 2 h 305"/>
                        <a:gd name="T46" fmla="*/ 440 w 456"/>
                        <a:gd name="T47" fmla="*/ 9 h 305"/>
                        <a:gd name="T48" fmla="*/ 434 w 456"/>
                        <a:gd name="T49" fmla="*/ 40 h 305"/>
                        <a:gd name="T50" fmla="*/ 406 w 456"/>
                        <a:gd name="T51" fmla="*/ 32 h 305"/>
                        <a:gd name="T52" fmla="*/ 381 w 456"/>
                        <a:gd name="T53" fmla="*/ 30 h 305"/>
                        <a:gd name="T54" fmla="*/ 351 w 456"/>
                        <a:gd name="T55" fmla="*/ 38 h 305"/>
                        <a:gd name="T56" fmla="*/ 328 w 456"/>
                        <a:gd name="T57" fmla="*/ 62 h 305"/>
                        <a:gd name="T58" fmla="*/ 314 w 456"/>
                        <a:gd name="T59" fmla="*/ 100 h 305"/>
                        <a:gd name="T60" fmla="*/ 309 w 456"/>
                        <a:gd name="T61" fmla="*/ 146 h 305"/>
                        <a:gd name="T62" fmla="*/ 337 w 456"/>
                        <a:gd name="T63" fmla="*/ 129 h 305"/>
                        <a:gd name="T64" fmla="*/ 370 w 456"/>
                        <a:gd name="T65" fmla="*/ 124 h 305"/>
                        <a:gd name="T66" fmla="*/ 372 w 456"/>
                        <a:gd name="T67" fmla="*/ 276 h 305"/>
                        <a:gd name="T68" fmla="*/ 392 w 456"/>
                        <a:gd name="T69" fmla="*/ 271 h 305"/>
                        <a:gd name="T70" fmla="*/ 408 w 456"/>
                        <a:gd name="T71" fmla="*/ 259 h 305"/>
                        <a:gd name="T72" fmla="*/ 417 w 456"/>
                        <a:gd name="T73" fmla="*/ 239 h 305"/>
                        <a:gd name="T74" fmla="*/ 419 w 456"/>
                        <a:gd name="T75" fmla="*/ 213 h 305"/>
                        <a:gd name="T76" fmla="*/ 417 w 456"/>
                        <a:gd name="T77" fmla="*/ 188 h 305"/>
                        <a:gd name="T78" fmla="*/ 406 w 456"/>
                        <a:gd name="T79" fmla="*/ 170 h 305"/>
                        <a:gd name="T80" fmla="*/ 390 w 456"/>
                        <a:gd name="T81" fmla="*/ 158 h 305"/>
                        <a:gd name="T82" fmla="*/ 368 w 456"/>
                        <a:gd name="T83" fmla="*/ 154 h 305"/>
                        <a:gd name="T84" fmla="*/ 337 w 456"/>
                        <a:gd name="T85" fmla="*/ 159 h 305"/>
                        <a:gd name="T86" fmla="*/ 310 w 456"/>
                        <a:gd name="T87" fmla="*/ 176 h 305"/>
                        <a:gd name="T88" fmla="*/ 315 w 456"/>
                        <a:gd name="T89" fmla="*/ 212 h 305"/>
                        <a:gd name="T90" fmla="*/ 328 w 456"/>
                        <a:gd name="T91" fmla="*/ 245 h 305"/>
                        <a:gd name="T92" fmla="*/ 348 w 456"/>
                        <a:gd name="T93" fmla="*/ 267 h 305"/>
                        <a:gd name="T94" fmla="*/ 372 w 456"/>
                        <a:gd name="T95" fmla="*/ 276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456" h="305">
                          <a:moveTo>
                            <a:pt x="0" y="163"/>
                          </a:moveTo>
                          <a:lnTo>
                            <a:pt x="0" y="135"/>
                          </a:lnTo>
                          <a:lnTo>
                            <a:pt x="197" y="135"/>
                          </a:lnTo>
                          <a:lnTo>
                            <a:pt x="197" y="163"/>
                          </a:lnTo>
                          <a:lnTo>
                            <a:pt x="0" y="163"/>
                          </a:lnTo>
                          <a:close/>
                          <a:moveTo>
                            <a:pt x="370" y="124"/>
                          </a:moveTo>
                          <a:lnTo>
                            <a:pt x="403" y="129"/>
                          </a:lnTo>
                          <a:lnTo>
                            <a:pt x="431" y="147"/>
                          </a:lnTo>
                          <a:lnTo>
                            <a:pt x="450" y="175"/>
                          </a:lnTo>
                          <a:lnTo>
                            <a:pt x="456" y="209"/>
                          </a:lnTo>
                          <a:lnTo>
                            <a:pt x="450" y="247"/>
                          </a:lnTo>
                          <a:lnTo>
                            <a:pt x="434" y="278"/>
                          </a:lnTo>
                          <a:lnTo>
                            <a:pt x="409" y="298"/>
                          </a:lnTo>
                          <a:lnTo>
                            <a:pt x="375" y="305"/>
                          </a:lnTo>
                          <a:lnTo>
                            <a:pt x="333" y="295"/>
                          </a:lnTo>
                          <a:lnTo>
                            <a:pt x="301" y="263"/>
                          </a:lnTo>
                          <a:lnTo>
                            <a:pt x="279" y="214"/>
                          </a:lnTo>
                          <a:lnTo>
                            <a:pt x="272" y="156"/>
                          </a:lnTo>
                          <a:lnTo>
                            <a:pt x="280" y="95"/>
                          </a:lnTo>
                          <a:lnTo>
                            <a:pt x="302" y="44"/>
                          </a:lnTo>
                          <a:lnTo>
                            <a:pt x="335" y="11"/>
                          </a:lnTo>
                          <a:lnTo>
                            <a:pt x="380" y="0"/>
                          </a:lnTo>
                          <a:lnTo>
                            <a:pt x="412" y="2"/>
                          </a:lnTo>
                          <a:lnTo>
                            <a:pt x="440" y="9"/>
                          </a:lnTo>
                          <a:lnTo>
                            <a:pt x="434" y="40"/>
                          </a:lnTo>
                          <a:lnTo>
                            <a:pt x="406" y="32"/>
                          </a:lnTo>
                          <a:lnTo>
                            <a:pt x="381" y="30"/>
                          </a:lnTo>
                          <a:lnTo>
                            <a:pt x="351" y="38"/>
                          </a:lnTo>
                          <a:lnTo>
                            <a:pt x="328" y="62"/>
                          </a:lnTo>
                          <a:lnTo>
                            <a:pt x="314" y="100"/>
                          </a:lnTo>
                          <a:lnTo>
                            <a:pt x="309" y="146"/>
                          </a:lnTo>
                          <a:lnTo>
                            <a:pt x="337" y="129"/>
                          </a:lnTo>
                          <a:lnTo>
                            <a:pt x="370" y="124"/>
                          </a:lnTo>
                          <a:close/>
                          <a:moveTo>
                            <a:pt x="372" y="276"/>
                          </a:moveTo>
                          <a:lnTo>
                            <a:pt x="392" y="271"/>
                          </a:lnTo>
                          <a:lnTo>
                            <a:pt x="408" y="259"/>
                          </a:lnTo>
                          <a:lnTo>
                            <a:pt x="417" y="239"/>
                          </a:lnTo>
                          <a:lnTo>
                            <a:pt x="419" y="213"/>
                          </a:lnTo>
                          <a:lnTo>
                            <a:pt x="417" y="188"/>
                          </a:lnTo>
                          <a:lnTo>
                            <a:pt x="406" y="170"/>
                          </a:lnTo>
                          <a:lnTo>
                            <a:pt x="390" y="158"/>
                          </a:lnTo>
                          <a:lnTo>
                            <a:pt x="368" y="154"/>
                          </a:lnTo>
                          <a:lnTo>
                            <a:pt x="337" y="159"/>
                          </a:lnTo>
                          <a:lnTo>
                            <a:pt x="310" y="176"/>
                          </a:lnTo>
                          <a:lnTo>
                            <a:pt x="315" y="212"/>
                          </a:lnTo>
                          <a:lnTo>
                            <a:pt x="328" y="245"/>
                          </a:lnTo>
                          <a:lnTo>
                            <a:pt x="348" y="267"/>
                          </a:lnTo>
                          <a:lnTo>
                            <a:pt x="372" y="2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5" name="Freeform 2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878" y="3069"/>
                      <a:ext cx="91" cy="59"/>
                    </a:xfrm>
                    <a:custGeom>
                      <a:avLst/>
                      <a:gdLst>
                        <a:gd name="T0" fmla="*/ 0 w 458"/>
                        <a:gd name="T1" fmla="*/ 158 h 294"/>
                        <a:gd name="T2" fmla="*/ 0 w 458"/>
                        <a:gd name="T3" fmla="*/ 130 h 294"/>
                        <a:gd name="T4" fmla="*/ 197 w 458"/>
                        <a:gd name="T5" fmla="*/ 130 h 294"/>
                        <a:gd name="T6" fmla="*/ 197 w 458"/>
                        <a:gd name="T7" fmla="*/ 158 h 294"/>
                        <a:gd name="T8" fmla="*/ 0 w 458"/>
                        <a:gd name="T9" fmla="*/ 158 h 294"/>
                        <a:gd name="T10" fmla="*/ 422 w 458"/>
                        <a:gd name="T11" fmla="*/ 227 h 294"/>
                        <a:gd name="T12" fmla="*/ 422 w 458"/>
                        <a:gd name="T13" fmla="*/ 294 h 294"/>
                        <a:gd name="T14" fmla="*/ 388 w 458"/>
                        <a:gd name="T15" fmla="*/ 294 h 294"/>
                        <a:gd name="T16" fmla="*/ 388 w 458"/>
                        <a:gd name="T17" fmla="*/ 227 h 294"/>
                        <a:gd name="T18" fmla="*/ 259 w 458"/>
                        <a:gd name="T19" fmla="*/ 227 h 294"/>
                        <a:gd name="T20" fmla="*/ 259 w 458"/>
                        <a:gd name="T21" fmla="*/ 201 h 294"/>
                        <a:gd name="T22" fmla="*/ 376 w 458"/>
                        <a:gd name="T23" fmla="*/ 0 h 294"/>
                        <a:gd name="T24" fmla="*/ 422 w 458"/>
                        <a:gd name="T25" fmla="*/ 0 h 294"/>
                        <a:gd name="T26" fmla="*/ 422 w 458"/>
                        <a:gd name="T27" fmla="*/ 197 h 294"/>
                        <a:gd name="T28" fmla="*/ 458 w 458"/>
                        <a:gd name="T29" fmla="*/ 197 h 294"/>
                        <a:gd name="T30" fmla="*/ 458 w 458"/>
                        <a:gd name="T31" fmla="*/ 227 h 294"/>
                        <a:gd name="T32" fmla="*/ 422 w 458"/>
                        <a:gd name="T33" fmla="*/ 227 h 294"/>
                        <a:gd name="T34" fmla="*/ 388 w 458"/>
                        <a:gd name="T35" fmla="*/ 34 h 294"/>
                        <a:gd name="T36" fmla="*/ 294 w 458"/>
                        <a:gd name="T37" fmla="*/ 197 h 294"/>
                        <a:gd name="T38" fmla="*/ 388 w 458"/>
                        <a:gd name="T39" fmla="*/ 197 h 294"/>
                        <a:gd name="T40" fmla="*/ 388 w 458"/>
                        <a:gd name="T41" fmla="*/ 34 h 2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458" h="294">
                          <a:moveTo>
                            <a:pt x="0" y="158"/>
                          </a:moveTo>
                          <a:lnTo>
                            <a:pt x="0" y="130"/>
                          </a:lnTo>
                          <a:lnTo>
                            <a:pt x="197" y="130"/>
                          </a:lnTo>
                          <a:lnTo>
                            <a:pt x="197" y="158"/>
                          </a:lnTo>
                          <a:lnTo>
                            <a:pt x="0" y="158"/>
                          </a:lnTo>
                          <a:close/>
                          <a:moveTo>
                            <a:pt x="422" y="227"/>
                          </a:moveTo>
                          <a:lnTo>
                            <a:pt x="422" y="294"/>
                          </a:lnTo>
                          <a:lnTo>
                            <a:pt x="388" y="294"/>
                          </a:lnTo>
                          <a:lnTo>
                            <a:pt x="388" y="227"/>
                          </a:lnTo>
                          <a:lnTo>
                            <a:pt x="259" y="227"/>
                          </a:lnTo>
                          <a:lnTo>
                            <a:pt x="259" y="201"/>
                          </a:lnTo>
                          <a:lnTo>
                            <a:pt x="376" y="0"/>
                          </a:lnTo>
                          <a:lnTo>
                            <a:pt x="422" y="0"/>
                          </a:lnTo>
                          <a:lnTo>
                            <a:pt x="422" y="197"/>
                          </a:lnTo>
                          <a:lnTo>
                            <a:pt x="458" y="197"/>
                          </a:lnTo>
                          <a:lnTo>
                            <a:pt x="458" y="227"/>
                          </a:lnTo>
                          <a:lnTo>
                            <a:pt x="422" y="227"/>
                          </a:lnTo>
                          <a:close/>
                          <a:moveTo>
                            <a:pt x="388" y="34"/>
                          </a:moveTo>
                          <a:lnTo>
                            <a:pt x="294" y="197"/>
                          </a:lnTo>
                          <a:lnTo>
                            <a:pt x="388" y="197"/>
                          </a:lnTo>
                          <a:lnTo>
                            <a:pt x="388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" name="Freeform 3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09" y="3068"/>
                      <a:ext cx="88" cy="60"/>
                    </a:xfrm>
                    <a:custGeom>
                      <a:avLst/>
                      <a:gdLst>
                        <a:gd name="T0" fmla="*/ 0 w 439"/>
                        <a:gd name="T1" fmla="*/ 163 h 299"/>
                        <a:gd name="T2" fmla="*/ 0 w 439"/>
                        <a:gd name="T3" fmla="*/ 135 h 299"/>
                        <a:gd name="T4" fmla="*/ 198 w 439"/>
                        <a:gd name="T5" fmla="*/ 135 h 299"/>
                        <a:gd name="T6" fmla="*/ 198 w 439"/>
                        <a:gd name="T7" fmla="*/ 163 h 299"/>
                        <a:gd name="T8" fmla="*/ 0 w 439"/>
                        <a:gd name="T9" fmla="*/ 163 h 299"/>
                        <a:gd name="T10" fmla="*/ 276 w 439"/>
                        <a:gd name="T11" fmla="*/ 299 h 299"/>
                        <a:gd name="T12" fmla="*/ 276 w 439"/>
                        <a:gd name="T13" fmla="*/ 275 h 299"/>
                        <a:gd name="T14" fmla="*/ 327 w 439"/>
                        <a:gd name="T15" fmla="*/ 217 h 299"/>
                        <a:gd name="T16" fmla="*/ 357 w 439"/>
                        <a:gd name="T17" fmla="*/ 183 h 299"/>
                        <a:gd name="T18" fmla="*/ 374 w 439"/>
                        <a:gd name="T19" fmla="*/ 159 h 299"/>
                        <a:gd name="T20" fmla="*/ 387 w 439"/>
                        <a:gd name="T21" fmla="*/ 134 h 299"/>
                        <a:gd name="T22" fmla="*/ 395 w 439"/>
                        <a:gd name="T23" fmla="*/ 108 h 299"/>
                        <a:gd name="T24" fmla="*/ 397 w 439"/>
                        <a:gd name="T25" fmla="*/ 82 h 299"/>
                        <a:gd name="T26" fmla="*/ 394 w 439"/>
                        <a:gd name="T27" fmla="*/ 61 h 299"/>
                        <a:gd name="T28" fmla="*/ 383 w 439"/>
                        <a:gd name="T29" fmla="*/ 44 h 299"/>
                        <a:gd name="T30" fmla="*/ 365 w 439"/>
                        <a:gd name="T31" fmla="*/ 33 h 299"/>
                        <a:gd name="T32" fmla="*/ 341 w 439"/>
                        <a:gd name="T33" fmla="*/ 30 h 299"/>
                        <a:gd name="T34" fmla="*/ 316 w 439"/>
                        <a:gd name="T35" fmla="*/ 33 h 299"/>
                        <a:gd name="T36" fmla="*/ 286 w 439"/>
                        <a:gd name="T37" fmla="*/ 43 h 299"/>
                        <a:gd name="T38" fmla="*/ 281 w 439"/>
                        <a:gd name="T39" fmla="*/ 13 h 299"/>
                        <a:gd name="T40" fmla="*/ 313 w 439"/>
                        <a:gd name="T41" fmla="*/ 2 h 299"/>
                        <a:gd name="T42" fmla="*/ 346 w 439"/>
                        <a:gd name="T43" fmla="*/ 0 h 299"/>
                        <a:gd name="T44" fmla="*/ 382 w 439"/>
                        <a:gd name="T45" fmla="*/ 5 h 299"/>
                        <a:gd name="T46" fmla="*/ 410 w 439"/>
                        <a:gd name="T47" fmla="*/ 21 h 299"/>
                        <a:gd name="T48" fmla="*/ 428 w 439"/>
                        <a:gd name="T49" fmla="*/ 47 h 299"/>
                        <a:gd name="T50" fmla="*/ 434 w 439"/>
                        <a:gd name="T51" fmla="*/ 81 h 299"/>
                        <a:gd name="T52" fmla="*/ 432 w 439"/>
                        <a:gd name="T53" fmla="*/ 107 h 299"/>
                        <a:gd name="T54" fmla="*/ 422 w 439"/>
                        <a:gd name="T55" fmla="*/ 134 h 299"/>
                        <a:gd name="T56" fmla="*/ 408 w 439"/>
                        <a:gd name="T57" fmla="*/ 159 h 299"/>
                        <a:gd name="T58" fmla="*/ 390 w 439"/>
                        <a:gd name="T59" fmla="*/ 184 h 299"/>
                        <a:gd name="T60" fmla="*/ 362 w 439"/>
                        <a:gd name="T61" fmla="*/ 217 h 299"/>
                        <a:gd name="T62" fmla="*/ 314 w 439"/>
                        <a:gd name="T63" fmla="*/ 270 h 299"/>
                        <a:gd name="T64" fmla="*/ 439 w 439"/>
                        <a:gd name="T65" fmla="*/ 270 h 299"/>
                        <a:gd name="T66" fmla="*/ 439 w 439"/>
                        <a:gd name="T67" fmla="*/ 299 h 299"/>
                        <a:gd name="T68" fmla="*/ 276 w 439"/>
                        <a:gd name="T69" fmla="*/ 299 h 2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439" h="299">
                          <a:moveTo>
                            <a:pt x="0" y="163"/>
                          </a:moveTo>
                          <a:lnTo>
                            <a:pt x="0" y="135"/>
                          </a:lnTo>
                          <a:lnTo>
                            <a:pt x="198" y="135"/>
                          </a:lnTo>
                          <a:lnTo>
                            <a:pt x="198" y="163"/>
                          </a:lnTo>
                          <a:lnTo>
                            <a:pt x="0" y="163"/>
                          </a:lnTo>
                          <a:close/>
                          <a:moveTo>
                            <a:pt x="276" y="299"/>
                          </a:moveTo>
                          <a:lnTo>
                            <a:pt x="276" y="275"/>
                          </a:lnTo>
                          <a:lnTo>
                            <a:pt x="327" y="217"/>
                          </a:lnTo>
                          <a:lnTo>
                            <a:pt x="357" y="183"/>
                          </a:lnTo>
                          <a:lnTo>
                            <a:pt x="374" y="159"/>
                          </a:lnTo>
                          <a:lnTo>
                            <a:pt x="387" y="134"/>
                          </a:lnTo>
                          <a:lnTo>
                            <a:pt x="395" y="108"/>
                          </a:lnTo>
                          <a:lnTo>
                            <a:pt x="397" y="82"/>
                          </a:lnTo>
                          <a:lnTo>
                            <a:pt x="394" y="61"/>
                          </a:lnTo>
                          <a:lnTo>
                            <a:pt x="383" y="44"/>
                          </a:lnTo>
                          <a:lnTo>
                            <a:pt x="365" y="33"/>
                          </a:lnTo>
                          <a:lnTo>
                            <a:pt x="341" y="30"/>
                          </a:lnTo>
                          <a:lnTo>
                            <a:pt x="316" y="33"/>
                          </a:lnTo>
                          <a:lnTo>
                            <a:pt x="286" y="43"/>
                          </a:lnTo>
                          <a:lnTo>
                            <a:pt x="281" y="13"/>
                          </a:lnTo>
                          <a:lnTo>
                            <a:pt x="313" y="2"/>
                          </a:lnTo>
                          <a:lnTo>
                            <a:pt x="346" y="0"/>
                          </a:lnTo>
                          <a:lnTo>
                            <a:pt x="382" y="5"/>
                          </a:lnTo>
                          <a:lnTo>
                            <a:pt x="410" y="21"/>
                          </a:lnTo>
                          <a:lnTo>
                            <a:pt x="428" y="47"/>
                          </a:lnTo>
                          <a:lnTo>
                            <a:pt x="434" y="81"/>
                          </a:lnTo>
                          <a:lnTo>
                            <a:pt x="432" y="107"/>
                          </a:lnTo>
                          <a:lnTo>
                            <a:pt x="422" y="134"/>
                          </a:lnTo>
                          <a:lnTo>
                            <a:pt x="408" y="159"/>
                          </a:lnTo>
                          <a:lnTo>
                            <a:pt x="390" y="184"/>
                          </a:lnTo>
                          <a:lnTo>
                            <a:pt x="362" y="217"/>
                          </a:lnTo>
                          <a:lnTo>
                            <a:pt x="314" y="270"/>
                          </a:lnTo>
                          <a:lnTo>
                            <a:pt x="439" y="270"/>
                          </a:lnTo>
                          <a:lnTo>
                            <a:pt x="439" y="299"/>
                          </a:lnTo>
                          <a:lnTo>
                            <a:pt x="276" y="29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7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541" y="3068"/>
                      <a:ext cx="39" cy="61"/>
                    </a:xfrm>
                    <a:custGeom>
                      <a:avLst/>
                      <a:gdLst>
                        <a:gd name="T0" fmla="*/ 195 w 195"/>
                        <a:gd name="T1" fmla="*/ 152 h 305"/>
                        <a:gd name="T2" fmla="*/ 188 w 195"/>
                        <a:gd name="T3" fmla="*/ 215 h 305"/>
                        <a:gd name="T4" fmla="*/ 170 w 195"/>
                        <a:gd name="T5" fmla="*/ 264 h 305"/>
                        <a:gd name="T6" fmla="*/ 139 w 195"/>
                        <a:gd name="T7" fmla="*/ 295 h 305"/>
                        <a:gd name="T8" fmla="*/ 97 w 195"/>
                        <a:gd name="T9" fmla="*/ 305 h 305"/>
                        <a:gd name="T10" fmla="*/ 56 w 195"/>
                        <a:gd name="T11" fmla="*/ 296 h 305"/>
                        <a:gd name="T12" fmla="*/ 25 w 195"/>
                        <a:gd name="T13" fmla="*/ 265 h 305"/>
                        <a:gd name="T14" fmla="*/ 6 w 195"/>
                        <a:gd name="T15" fmla="*/ 217 h 305"/>
                        <a:gd name="T16" fmla="*/ 0 w 195"/>
                        <a:gd name="T17" fmla="*/ 152 h 305"/>
                        <a:gd name="T18" fmla="*/ 6 w 195"/>
                        <a:gd name="T19" fmla="*/ 89 h 305"/>
                        <a:gd name="T20" fmla="*/ 25 w 195"/>
                        <a:gd name="T21" fmla="*/ 40 h 305"/>
                        <a:gd name="T22" fmla="*/ 54 w 195"/>
                        <a:gd name="T23" fmla="*/ 9 h 305"/>
                        <a:gd name="T24" fmla="*/ 97 w 195"/>
                        <a:gd name="T25" fmla="*/ 0 h 305"/>
                        <a:gd name="T26" fmla="*/ 139 w 195"/>
                        <a:gd name="T27" fmla="*/ 9 h 305"/>
                        <a:gd name="T28" fmla="*/ 169 w 195"/>
                        <a:gd name="T29" fmla="*/ 39 h 305"/>
                        <a:gd name="T30" fmla="*/ 188 w 195"/>
                        <a:gd name="T31" fmla="*/ 88 h 305"/>
                        <a:gd name="T32" fmla="*/ 195 w 195"/>
                        <a:gd name="T33" fmla="*/ 152 h 305"/>
                        <a:gd name="T34" fmla="*/ 158 w 195"/>
                        <a:gd name="T35" fmla="*/ 152 h 305"/>
                        <a:gd name="T36" fmla="*/ 154 w 195"/>
                        <a:gd name="T37" fmla="*/ 97 h 305"/>
                        <a:gd name="T38" fmla="*/ 142 w 195"/>
                        <a:gd name="T39" fmla="*/ 59 h 305"/>
                        <a:gd name="T40" fmla="*/ 123 w 195"/>
                        <a:gd name="T41" fmla="*/ 37 h 305"/>
                        <a:gd name="T42" fmla="*/ 97 w 195"/>
                        <a:gd name="T43" fmla="*/ 30 h 305"/>
                        <a:gd name="T44" fmla="*/ 70 w 195"/>
                        <a:gd name="T45" fmla="*/ 37 h 305"/>
                        <a:gd name="T46" fmla="*/ 51 w 195"/>
                        <a:gd name="T47" fmla="*/ 59 h 305"/>
                        <a:gd name="T48" fmla="*/ 40 w 195"/>
                        <a:gd name="T49" fmla="*/ 97 h 305"/>
                        <a:gd name="T50" fmla="*/ 37 w 195"/>
                        <a:gd name="T51" fmla="*/ 152 h 305"/>
                        <a:gd name="T52" fmla="*/ 40 w 195"/>
                        <a:gd name="T53" fmla="*/ 208 h 305"/>
                        <a:gd name="T54" fmla="*/ 51 w 195"/>
                        <a:gd name="T55" fmla="*/ 246 h 305"/>
                        <a:gd name="T56" fmla="*/ 70 w 195"/>
                        <a:gd name="T57" fmla="*/ 269 h 305"/>
                        <a:gd name="T58" fmla="*/ 97 w 195"/>
                        <a:gd name="T59" fmla="*/ 276 h 305"/>
                        <a:gd name="T60" fmla="*/ 123 w 195"/>
                        <a:gd name="T61" fmla="*/ 269 h 305"/>
                        <a:gd name="T62" fmla="*/ 142 w 195"/>
                        <a:gd name="T63" fmla="*/ 246 h 305"/>
                        <a:gd name="T64" fmla="*/ 154 w 195"/>
                        <a:gd name="T65" fmla="*/ 208 h 305"/>
                        <a:gd name="T66" fmla="*/ 158 w 195"/>
                        <a:gd name="T67" fmla="*/ 152 h 305"/>
                        <a:gd name="T68" fmla="*/ 127 w 195"/>
                        <a:gd name="T69" fmla="*/ 152 h 305"/>
                        <a:gd name="T70" fmla="*/ 126 w 195"/>
                        <a:gd name="T71" fmla="*/ 165 h 305"/>
                        <a:gd name="T72" fmla="*/ 119 w 195"/>
                        <a:gd name="T73" fmla="*/ 176 h 305"/>
                        <a:gd name="T74" fmla="*/ 108 w 195"/>
                        <a:gd name="T75" fmla="*/ 183 h 305"/>
                        <a:gd name="T76" fmla="*/ 96 w 195"/>
                        <a:gd name="T77" fmla="*/ 185 h 305"/>
                        <a:gd name="T78" fmla="*/ 84 w 195"/>
                        <a:gd name="T79" fmla="*/ 183 h 305"/>
                        <a:gd name="T80" fmla="*/ 75 w 195"/>
                        <a:gd name="T81" fmla="*/ 176 h 305"/>
                        <a:gd name="T82" fmla="*/ 67 w 195"/>
                        <a:gd name="T83" fmla="*/ 165 h 305"/>
                        <a:gd name="T84" fmla="*/ 65 w 195"/>
                        <a:gd name="T85" fmla="*/ 152 h 305"/>
                        <a:gd name="T86" fmla="*/ 67 w 195"/>
                        <a:gd name="T87" fmla="*/ 140 h 305"/>
                        <a:gd name="T88" fmla="*/ 75 w 195"/>
                        <a:gd name="T89" fmla="*/ 131 h 305"/>
                        <a:gd name="T90" fmla="*/ 84 w 195"/>
                        <a:gd name="T91" fmla="*/ 124 h 305"/>
                        <a:gd name="T92" fmla="*/ 96 w 195"/>
                        <a:gd name="T93" fmla="*/ 121 h 305"/>
                        <a:gd name="T94" fmla="*/ 108 w 195"/>
                        <a:gd name="T95" fmla="*/ 124 h 305"/>
                        <a:gd name="T96" fmla="*/ 119 w 195"/>
                        <a:gd name="T97" fmla="*/ 131 h 305"/>
                        <a:gd name="T98" fmla="*/ 126 w 195"/>
                        <a:gd name="T99" fmla="*/ 140 h 305"/>
                        <a:gd name="T100" fmla="*/ 127 w 195"/>
                        <a:gd name="T101" fmla="*/ 152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95" h="305">
                          <a:moveTo>
                            <a:pt x="195" y="152"/>
                          </a:moveTo>
                          <a:lnTo>
                            <a:pt x="188" y="215"/>
                          </a:lnTo>
                          <a:lnTo>
                            <a:pt x="170" y="264"/>
                          </a:lnTo>
                          <a:lnTo>
                            <a:pt x="139" y="295"/>
                          </a:lnTo>
                          <a:lnTo>
                            <a:pt x="97" y="305"/>
                          </a:lnTo>
                          <a:lnTo>
                            <a:pt x="56" y="296"/>
                          </a:lnTo>
                          <a:lnTo>
                            <a:pt x="25" y="265"/>
                          </a:lnTo>
                          <a:lnTo>
                            <a:pt x="6" y="217"/>
                          </a:lnTo>
                          <a:lnTo>
                            <a:pt x="0" y="152"/>
                          </a:lnTo>
                          <a:lnTo>
                            <a:pt x="6" y="89"/>
                          </a:lnTo>
                          <a:lnTo>
                            <a:pt x="25" y="40"/>
                          </a:lnTo>
                          <a:lnTo>
                            <a:pt x="54" y="9"/>
                          </a:lnTo>
                          <a:lnTo>
                            <a:pt x="97" y="0"/>
                          </a:lnTo>
                          <a:lnTo>
                            <a:pt x="139" y="9"/>
                          </a:lnTo>
                          <a:lnTo>
                            <a:pt x="169" y="39"/>
                          </a:lnTo>
                          <a:lnTo>
                            <a:pt x="188" y="88"/>
                          </a:lnTo>
                          <a:lnTo>
                            <a:pt x="195" y="152"/>
                          </a:lnTo>
                          <a:close/>
                          <a:moveTo>
                            <a:pt x="158" y="152"/>
                          </a:moveTo>
                          <a:lnTo>
                            <a:pt x="154" y="97"/>
                          </a:lnTo>
                          <a:lnTo>
                            <a:pt x="142" y="59"/>
                          </a:lnTo>
                          <a:lnTo>
                            <a:pt x="123" y="37"/>
                          </a:lnTo>
                          <a:lnTo>
                            <a:pt x="97" y="30"/>
                          </a:lnTo>
                          <a:lnTo>
                            <a:pt x="70" y="37"/>
                          </a:lnTo>
                          <a:lnTo>
                            <a:pt x="51" y="59"/>
                          </a:lnTo>
                          <a:lnTo>
                            <a:pt x="40" y="97"/>
                          </a:lnTo>
                          <a:lnTo>
                            <a:pt x="37" y="152"/>
                          </a:lnTo>
                          <a:lnTo>
                            <a:pt x="40" y="208"/>
                          </a:lnTo>
                          <a:lnTo>
                            <a:pt x="51" y="246"/>
                          </a:lnTo>
                          <a:lnTo>
                            <a:pt x="70" y="269"/>
                          </a:lnTo>
                          <a:lnTo>
                            <a:pt x="97" y="276"/>
                          </a:lnTo>
                          <a:lnTo>
                            <a:pt x="123" y="269"/>
                          </a:lnTo>
                          <a:lnTo>
                            <a:pt x="142" y="246"/>
                          </a:lnTo>
                          <a:lnTo>
                            <a:pt x="154" y="208"/>
                          </a:lnTo>
                          <a:lnTo>
                            <a:pt x="158" y="152"/>
                          </a:lnTo>
                          <a:close/>
                          <a:moveTo>
                            <a:pt x="127" y="152"/>
                          </a:moveTo>
                          <a:lnTo>
                            <a:pt x="126" y="165"/>
                          </a:lnTo>
                          <a:lnTo>
                            <a:pt x="119" y="176"/>
                          </a:lnTo>
                          <a:lnTo>
                            <a:pt x="108" y="183"/>
                          </a:lnTo>
                          <a:lnTo>
                            <a:pt x="96" y="185"/>
                          </a:lnTo>
                          <a:lnTo>
                            <a:pt x="84" y="183"/>
                          </a:lnTo>
                          <a:lnTo>
                            <a:pt x="75" y="176"/>
                          </a:lnTo>
                          <a:lnTo>
                            <a:pt x="67" y="165"/>
                          </a:lnTo>
                          <a:lnTo>
                            <a:pt x="65" y="152"/>
                          </a:lnTo>
                          <a:lnTo>
                            <a:pt x="67" y="140"/>
                          </a:lnTo>
                          <a:lnTo>
                            <a:pt x="75" y="131"/>
                          </a:lnTo>
                          <a:lnTo>
                            <a:pt x="84" y="124"/>
                          </a:lnTo>
                          <a:lnTo>
                            <a:pt x="96" y="121"/>
                          </a:lnTo>
                          <a:lnTo>
                            <a:pt x="108" y="124"/>
                          </a:lnTo>
                          <a:lnTo>
                            <a:pt x="119" y="131"/>
                          </a:lnTo>
                          <a:lnTo>
                            <a:pt x="126" y="140"/>
                          </a:lnTo>
                          <a:lnTo>
                            <a:pt x="127" y="15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875" y="3068"/>
                      <a:ext cx="33" cy="61"/>
                    </a:xfrm>
                    <a:custGeom>
                      <a:avLst/>
                      <a:gdLst>
                        <a:gd name="T0" fmla="*/ 0 w 162"/>
                        <a:gd name="T1" fmla="*/ 301 h 301"/>
                        <a:gd name="T2" fmla="*/ 0 w 162"/>
                        <a:gd name="T3" fmla="*/ 276 h 301"/>
                        <a:gd name="T4" fmla="*/ 51 w 162"/>
                        <a:gd name="T5" fmla="*/ 219 h 301"/>
                        <a:gd name="T6" fmla="*/ 80 w 162"/>
                        <a:gd name="T7" fmla="*/ 183 h 301"/>
                        <a:gd name="T8" fmla="*/ 96 w 162"/>
                        <a:gd name="T9" fmla="*/ 159 h 301"/>
                        <a:gd name="T10" fmla="*/ 109 w 162"/>
                        <a:gd name="T11" fmla="*/ 134 h 301"/>
                        <a:gd name="T12" fmla="*/ 119 w 162"/>
                        <a:gd name="T13" fmla="*/ 108 h 301"/>
                        <a:gd name="T14" fmla="*/ 121 w 162"/>
                        <a:gd name="T15" fmla="*/ 83 h 301"/>
                        <a:gd name="T16" fmla="*/ 118 w 162"/>
                        <a:gd name="T17" fmla="*/ 61 h 301"/>
                        <a:gd name="T18" fmla="*/ 107 w 162"/>
                        <a:gd name="T19" fmla="*/ 44 h 301"/>
                        <a:gd name="T20" fmla="*/ 88 w 162"/>
                        <a:gd name="T21" fmla="*/ 33 h 301"/>
                        <a:gd name="T22" fmla="*/ 64 w 162"/>
                        <a:gd name="T23" fmla="*/ 30 h 301"/>
                        <a:gd name="T24" fmla="*/ 41 w 162"/>
                        <a:gd name="T25" fmla="*/ 33 h 301"/>
                        <a:gd name="T26" fmla="*/ 10 w 162"/>
                        <a:gd name="T27" fmla="*/ 43 h 301"/>
                        <a:gd name="T28" fmla="*/ 4 w 162"/>
                        <a:gd name="T29" fmla="*/ 13 h 301"/>
                        <a:gd name="T30" fmla="*/ 37 w 162"/>
                        <a:gd name="T31" fmla="*/ 3 h 301"/>
                        <a:gd name="T32" fmla="*/ 70 w 162"/>
                        <a:gd name="T33" fmla="*/ 0 h 301"/>
                        <a:gd name="T34" fmla="*/ 106 w 162"/>
                        <a:gd name="T35" fmla="*/ 6 h 301"/>
                        <a:gd name="T36" fmla="*/ 134 w 162"/>
                        <a:gd name="T37" fmla="*/ 22 h 301"/>
                        <a:gd name="T38" fmla="*/ 152 w 162"/>
                        <a:gd name="T39" fmla="*/ 49 h 301"/>
                        <a:gd name="T40" fmla="*/ 158 w 162"/>
                        <a:gd name="T41" fmla="*/ 82 h 301"/>
                        <a:gd name="T42" fmla="*/ 155 w 162"/>
                        <a:gd name="T43" fmla="*/ 108 h 301"/>
                        <a:gd name="T44" fmla="*/ 145 w 162"/>
                        <a:gd name="T45" fmla="*/ 134 h 301"/>
                        <a:gd name="T46" fmla="*/ 131 w 162"/>
                        <a:gd name="T47" fmla="*/ 160 h 301"/>
                        <a:gd name="T48" fmla="*/ 114 w 162"/>
                        <a:gd name="T49" fmla="*/ 184 h 301"/>
                        <a:gd name="T50" fmla="*/ 85 w 162"/>
                        <a:gd name="T51" fmla="*/ 217 h 301"/>
                        <a:gd name="T52" fmla="*/ 38 w 162"/>
                        <a:gd name="T53" fmla="*/ 271 h 301"/>
                        <a:gd name="T54" fmla="*/ 162 w 162"/>
                        <a:gd name="T55" fmla="*/ 271 h 301"/>
                        <a:gd name="T56" fmla="*/ 162 w 162"/>
                        <a:gd name="T57" fmla="*/ 301 h 301"/>
                        <a:gd name="T58" fmla="*/ 0 w 162"/>
                        <a:gd name="T59" fmla="*/ 301 h 3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62" h="301">
                          <a:moveTo>
                            <a:pt x="0" y="301"/>
                          </a:moveTo>
                          <a:lnTo>
                            <a:pt x="0" y="276"/>
                          </a:lnTo>
                          <a:lnTo>
                            <a:pt x="51" y="219"/>
                          </a:lnTo>
                          <a:lnTo>
                            <a:pt x="80" y="183"/>
                          </a:lnTo>
                          <a:lnTo>
                            <a:pt x="96" y="159"/>
                          </a:lnTo>
                          <a:lnTo>
                            <a:pt x="109" y="134"/>
                          </a:lnTo>
                          <a:lnTo>
                            <a:pt x="119" y="108"/>
                          </a:lnTo>
                          <a:lnTo>
                            <a:pt x="121" y="83"/>
                          </a:lnTo>
                          <a:lnTo>
                            <a:pt x="118" y="61"/>
                          </a:lnTo>
                          <a:lnTo>
                            <a:pt x="107" y="44"/>
                          </a:lnTo>
                          <a:lnTo>
                            <a:pt x="88" y="33"/>
                          </a:lnTo>
                          <a:lnTo>
                            <a:pt x="64" y="30"/>
                          </a:lnTo>
                          <a:lnTo>
                            <a:pt x="41" y="33"/>
                          </a:lnTo>
                          <a:lnTo>
                            <a:pt x="10" y="43"/>
                          </a:lnTo>
                          <a:lnTo>
                            <a:pt x="4" y="13"/>
                          </a:lnTo>
                          <a:lnTo>
                            <a:pt x="37" y="3"/>
                          </a:lnTo>
                          <a:lnTo>
                            <a:pt x="70" y="0"/>
                          </a:lnTo>
                          <a:lnTo>
                            <a:pt x="106" y="6"/>
                          </a:lnTo>
                          <a:lnTo>
                            <a:pt x="134" y="22"/>
                          </a:lnTo>
                          <a:lnTo>
                            <a:pt x="152" y="49"/>
                          </a:lnTo>
                          <a:lnTo>
                            <a:pt x="158" y="82"/>
                          </a:lnTo>
                          <a:lnTo>
                            <a:pt x="155" y="108"/>
                          </a:lnTo>
                          <a:lnTo>
                            <a:pt x="145" y="134"/>
                          </a:lnTo>
                          <a:lnTo>
                            <a:pt x="131" y="160"/>
                          </a:lnTo>
                          <a:lnTo>
                            <a:pt x="114" y="184"/>
                          </a:lnTo>
                          <a:lnTo>
                            <a:pt x="85" y="217"/>
                          </a:lnTo>
                          <a:lnTo>
                            <a:pt x="38" y="271"/>
                          </a:lnTo>
                          <a:lnTo>
                            <a:pt x="162" y="271"/>
                          </a:lnTo>
                          <a:lnTo>
                            <a:pt x="162" y="301"/>
                          </a:lnTo>
                          <a:lnTo>
                            <a:pt x="0" y="3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" name="Freeform 3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203" y="3069"/>
                      <a:ext cx="40" cy="59"/>
                    </a:xfrm>
                    <a:custGeom>
                      <a:avLst/>
                      <a:gdLst>
                        <a:gd name="T0" fmla="*/ 163 w 200"/>
                        <a:gd name="T1" fmla="*/ 227 h 294"/>
                        <a:gd name="T2" fmla="*/ 163 w 200"/>
                        <a:gd name="T3" fmla="*/ 294 h 294"/>
                        <a:gd name="T4" fmla="*/ 129 w 200"/>
                        <a:gd name="T5" fmla="*/ 294 h 294"/>
                        <a:gd name="T6" fmla="*/ 129 w 200"/>
                        <a:gd name="T7" fmla="*/ 227 h 294"/>
                        <a:gd name="T8" fmla="*/ 0 w 200"/>
                        <a:gd name="T9" fmla="*/ 227 h 294"/>
                        <a:gd name="T10" fmla="*/ 0 w 200"/>
                        <a:gd name="T11" fmla="*/ 201 h 294"/>
                        <a:gd name="T12" fmla="*/ 117 w 200"/>
                        <a:gd name="T13" fmla="*/ 0 h 294"/>
                        <a:gd name="T14" fmla="*/ 163 w 200"/>
                        <a:gd name="T15" fmla="*/ 0 h 294"/>
                        <a:gd name="T16" fmla="*/ 163 w 200"/>
                        <a:gd name="T17" fmla="*/ 197 h 294"/>
                        <a:gd name="T18" fmla="*/ 200 w 200"/>
                        <a:gd name="T19" fmla="*/ 197 h 294"/>
                        <a:gd name="T20" fmla="*/ 200 w 200"/>
                        <a:gd name="T21" fmla="*/ 227 h 294"/>
                        <a:gd name="T22" fmla="*/ 163 w 200"/>
                        <a:gd name="T23" fmla="*/ 227 h 294"/>
                        <a:gd name="T24" fmla="*/ 129 w 200"/>
                        <a:gd name="T25" fmla="*/ 34 h 294"/>
                        <a:gd name="T26" fmla="*/ 35 w 200"/>
                        <a:gd name="T27" fmla="*/ 197 h 294"/>
                        <a:gd name="T28" fmla="*/ 129 w 200"/>
                        <a:gd name="T29" fmla="*/ 197 h 294"/>
                        <a:gd name="T30" fmla="*/ 129 w 200"/>
                        <a:gd name="T31" fmla="*/ 34 h 2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00" h="294">
                          <a:moveTo>
                            <a:pt x="163" y="227"/>
                          </a:moveTo>
                          <a:lnTo>
                            <a:pt x="163" y="294"/>
                          </a:lnTo>
                          <a:lnTo>
                            <a:pt x="129" y="294"/>
                          </a:lnTo>
                          <a:lnTo>
                            <a:pt x="129" y="227"/>
                          </a:lnTo>
                          <a:lnTo>
                            <a:pt x="0" y="227"/>
                          </a:lnTo>
                          <a:lnTo>
                            <a:pt x="0" y="201"/>
                          </a:lnTo>
                          <a:lnTo>
                            <a:pt x="117" y="0"/>
                          </a:lnTo>
                          <a:lnTo>
                            <a:pt x="163" y="0"/>
                          </a:lnTo>
                          <a:lnTo>
                            <a:pt x="163" y="197"/>
                          </a:lnTo>
                          <a:lnTo>
                            <a:pt x="200" y="197"/>
                          </a:lnTo>
                          <a:lnTo>
                            <a:pt x="200" y="227"/>
                          </a:lnTo>
                          <a:lnTo>
                            <a:pt x="163" y="227"/>
                          </a:lnTo>
                          <a:close/>
                          <a:moveTo>
                            <a:pt x="129" y="34"/>
                          </a:moveTo>
                          <a:lnTo>
                            <a:pt x="35" y="197"/>
                          </a:lnTo>
                          <a:lnTo>
                            <a:pt x="129" y="197"/>
                          </a:lnTo>
                          <a:lnTo>
                            <a:pt x="129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" name="Freeform 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538" y="3068"/>
                      <a:ext cx="36" cy="61"/>
                    </a:xfrm>
                    <a:custGeom>
                      <a:avLst/>
                      <a:gdLst>
                        <a:gd name="T0" fmla="*/ 96 w 184"/>
                        <a:gd name="T1" fmla="*/ 124 h 305"/>
                        <a:gd name="T2" fmla="*/ 131 w 184"/>
                        <a:gd name="T3" fmla="*/ 129 h 305"/>
                        <a:gd name="T4" fmla="*/ 159 w 184"/>
                        <a:gd name="T5" fmla="*/ 147 h 305"/>
                        <a:gd name="T6" fmla="*/ 178 w 184"/>
                        <a:gd name="T7" fmla="*/ 175 h 305"/>
                        <a:gd name="T8" fmla="*/ 184 w 184"/>
                        <a:gd name="T9" fmla="*/ 209 h 305"/>
                        <a:gd name="T10" fmla="*/ 178 w 184"/>
                        <a:gd name="T11" fmla="*/ 247 h 305"/>
                        <a:gd name="T12" fmla="*/ 161 w 184"/>
                        <a:gd name="T13" fmla="*/ 278 h 305"/>
                        <a:gd name="T14" fmla="*/ 135 w 184"/>
                        <a:gd name="T15" fmla="*/ 298 h 305"/>
                        <a:gd name="T16" fmla="*/ 102 w 184"/>
                        <a:gd name="T17" fmla="*/ 305 h 305"/>
                        <a:gd name="T18" fmla="*/ 60 w 184"/>
                        <a:gd name="T19" fmla="*/ 295 h 305"/>
                        <a:gd name="T20" fmla="*/ 27 w 184"/>
                        <a:gd name="T21" fmla="*/ 263 h 305"/>
                        <a:gd name="T22" fmla="*/ 7 w 184"/>
                        <a:gd name="T23" fmla="*/ 214 h 305"/>
                        <a:gd name="T24" fmla="*/ 0 w 184"/>
                        <a:gd name="T25" fmla="*/ 156 h 305"/>
                        <a:gd name="T26" fmla="*/ 7 w 184"/>
                        <a:gd name="T27" fmla="*/ 95 h 305"/>
                        <a:gd name="T28" fmla="*/ 28 w 184"/>
                        <a:gd name="T29" fmla="*/ 44 h 305"/>
                        <a:gd name="T30" fmla="*/ 63 w 184"/>
                        <a:gd name="T31" fmla="*/ 11 h 305"/>
                        <a:gd name="T32" fmla="*/ 108 w 184"/>
                        <a:gd name="T33" fmla="*/ 0 h 305"/>
                        <a:gd name="T34" fmla="*/ 140 w 184"/>
                        <a:gd name="T35" fmla="*/ 2 h 305"/>
                        <a:gd name="T36" fmla="*/ 167 w 184"/>
                        <a:gd name="T37" fmla="*/ 9 h 305"/>
                        <a:gd name="T38" fmla="*/ 161 w 184"/>
                        <a:gd name="T39" fmla="*/ 40 h 305"/>
                        <a:gd name="T40" fmla="*/ 134 w 184"/>
                        <a:gd name="T41" fmla="*/ 32 h 305"/>
                        <a:gd name="T42" fmla="*/ 108 w 184"/>
                        <a:gd name="T43" fmla="*/ 30 h 305"/>
                        <a:gd name="T44" fmla="*/ 78 w 184"/>
                        <a:gd name="T45" fmla="*/ 38 h 305"/>
                        <a:gd name="T46" fmla="*/ 56 w 184"/>
                        <a:gd name="T47" fmla="*/ 62 h 305"/>
                        <a:gd name="T48" fmla="*/ 41 w 184"/>
                        <a:gd name="T49" fmla="*/ 100 h 305"/>
                        <a:gd name="T50" fmla="*/ 37 w 184"/>
                        <a:gd name="T51" fmla="*/ 146 h 305"/>
                        <a:gd name="T52" fmla="*/ 65 w 184"/>
                        <a:gd name="T53" fmla="*/ 129 h 305"/>
                        <a:gd name="T54" fmla="*/ 96 w 184"/>
                        <a:gd name="T55" fmla="*/ 124 h 305"/>
                        <a:gd name="T56" fmla="*/ 100 w 184"/>
                        <a:gd name="T57" fmla="*/ 276 h 305"/>
                        <a:gd name="T58" fmla="*/ 120 w 184"/>
                        <a:gd name="T59" fmla="*/ 271 h 305"/>
                        <a:gd name="T60" fmla="*/ 135 w 184"/>
                        <a:gd name="T61" fmla="*/ 259 h 305"/>
                        <a:gd name="T62" fmla="*/ 145 w 184"/>
                        <a:gd name="T63" fmla="*/ 239 h 305"/>
                        <a:gd name="T64" fmla="*/ 147 w 184"/>
                        <a:gd name="T65" fmla="*/ 213 h 305"/>
                        <a:gd name="T66" fmla="*/ 144 w 184"/>
                        <a:gd name="T67" fmla="*/ 188 h 305"/>
                        <a:gd name="T68" fmla="*/ 134 w 184"/>
                        <a:gd name="T69" fmla="*/ 170 h 305"/>
                        <a:gd name="T70" fmla="*/ 117 w 184"/>
                        <a:gd name="T71" fmla="*/ 158 h 305"/>
                        <a:gd name="T72" fmla="*/ 96 w 184"/>
                        <a:gd name="T73" fmla="*/ 154 h 305"/>
                        <a:gd name="T74" fmla="*/ 65 w 184"/>
                        <a:gd name="T75" fmla="*/ 159 h 305"/>
                        <a:gd name="T76" fmla="*/ 38 w 184"/>
                        <a:gd name="T77" fmla="*/ 176 h 305"/>
                        <a:gd name="T78" fmla="*/ 41 w 184"/>
                        <a:gd name="T79" fmla="*/ 212 h 305"/>
                        <a:gd name="T80" fmla="*/ 56 w 184"/>
                        <a:gd name="T81" fmla="*/ 245 h 305"/>
                        <a:gd name="T82" fmla="*/ 76 w 184"/>
                        <a:gd name="T83" fmla="*/ 267 h 305"/>
                        <a:gd name="T84" fmla="*/ 100 w 184"/>
                        <a:gd name="T85" fmla="*/ 276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184" h="305">
                          <a:moveTo>
                            <a:pt x="96" y="124"/>
                          </a:moveTo>
                          <a:lnTo>
                            <a:pt x="131" y="129"/>
                          </a:lnTo>
                          <a:lnTo>
                            <a:pt x="159" y="147"/>
                          </a:lnTo>
                          <a:lnTo>
                            <a:pt x="178" y="175"/>
                          </a:lnTo>
                          <a:lnTo>
                            <a:pt x="184" y="209"/>
                          </a:lnTo>
                          <a:lnTo>
                            <a:pt x="178" y="247"/>
                          </a:lnTo>
                          <a:lnTo>
                            <a:pt x="161" y="278"/>
                          </a:lnTo>
                          <a:lnTo>
                            <a:pt x="135" y="298"/>
                          </a:lnTo>
                          <a:lnTo>
                            <a:pt x="102" y="305"/>
                          </a:lnTo>
                          <a:lnTo>
                            <a:pt x="60" y="295"/>
                          </a:lnTo>
                          <a:lnTo>
                            <a:pt x="27" y="263"/>
                          </a:lnTo>
                          <a:lnTo>
                            <a:pt x="7" y="214"/>
                          </a:lnTo>
                          <a:lnTo>
                            <a:pt x="0" y="156"/>
                          </a:lnTo>
                          <a:lnTo>
                            <a:pt x="7" y="95"/>
                          </a:lnTo>
                          <a:lnTo>
                            <a:pt x="28" y="44"/>
                          </a:lnTo>
                          <a:lnTo>
                            <a:pt x="63" y="11"/>
                          </a:lnTo>
                          <a:lnTo>
                            <a:pt x="108" y="0"/>
                          </a:lnTo>
                          <a:lnTo>
                            <a:pt x="140" y="2"/>
                          </a:lnTo>
                          <a:lnTo>
                            <a:pt x="167" y="9"/>
                          </a:lnTo>
                          <a:lnTo>
                            <a:pt x="161" y="40"/>
                          </a:lnTo>
                          <a:lnTo>
                            <a:pt x="134" y="32"/>
                          </a:lnTo>
                          <a:lnTo>
                            <a:pt x="108" y="30"/>
                          </a:lnTo>
                          <a:lnTo>
                            <a:pt x="78" y="38"/>
                          </a:lnTo>
                          <a:lnTo>
                            <a:pt x="56" y="62"/>
                          </a:lnTo>
                          <a:lnTo>
                            <a:pt x="41" y="100"/>
                          </a:lnTo>
                          <a:lnTo>
                            <a:pt x="37" y="146"/>
                          </a:lnTo>
                          <a:lnTo>
                            <a:pt x="65" y="129"/>
                          </a:lnTo>
                          <a:lnTo>
                            <a:pt x="96" y="124"/>
                          </a:lnTo>
                          <a:close/>
                          <a:moveTo>
                            <a:pt x="100" y="276"/>
                          </a:moveTo>
                          <a:lnTo>
                            <a:pt x="120" y="271"/>
                          </a:lnTo>
                          <a:lnTo>
                            <a:pt x="135" y="259"/>
                          </a:lnTo>
                          <a:lnTo>
                            <a:pt x="145" y="239"/>
                          </a:lnTo>
                          <a:lnTo>
                            <a:pt x="147" y="213"/>
                          </a:lnTo>
                          <a:lnTo>
                            <a:pt x="144" y="188"/>
                          </a:lnTo>
                          <a:lnTo>
                            <a:pt x="134" y="170"/>
                          </a:lnTo>
                          <a:lnTo>
                            <a:pt x="117" y="158"/>
                          </a:lnTo>
                          <a:lnTo>
                            <a:pt x="96" y="154"/>
                          </a:lnTo>
                          <a:lnTo>
                            <a:pt x="65" y="159"/>
                          </a:lnTo>
                          <a:lnTo>
                            <a:pt x="38" y="176"/>
                          </a:lnTo>
                          <a:lnTo>
                            <a:pt x="41" y="212"/>
                          </a:lnTo>
                          <a:lnTo>
                            <a:pt x="56" y="245"/>
                          </a:lnTo>
                          <a:lnTo>
                            <a:pt x="76" y="267"/>
                          </a:lnTo>
                          <a:lnTo>
                            <a:pt x="100" y="2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35" y="1779"/>
                      <a:ext cx="0" cy="1221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0" y="3000"/>
                      <a:ext cx="1990" cy="0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3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0" y="3000"/>
                      <a:ext cx="1990" cy="0"/>
                    </a:xfrm>
                    <a:prstGeom prst="line">
                      <a:avLst/>
                    </a:prstGeom>
                    <a:noFill/>
                    <a:ln w="4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536" y="1777"/>
                      <a:ext cx="1990" cy="1223"/>
                    </a:xfrm>
                    <a:custGeom>
                      <a:avLst/>
                      <a:gdLst>
                        <a:gd name="T0" fmla="*/ 0 w 9951"/>
                        <a:gd name="T1" fmla="*/ 6115 h 6115"/>
                        <a:gd name="T2" fmla="*/ 457 w 9951"/>
                        <a:gd name="T3" fmla="*/ 6103 h 6115"/>
                        <a:gd name="T4" fmla="*/ 707 w 9951"/>
                        <a:gd name="T5" fmla="*/ 6096 h 6115"/>
                        <a:gd name="T6" fmla="*/ 956 w 9951"/>
                        <a:gd name="T7" fmla="*/ 6082 h 6115"/>
                        <a:gd name="T8" fmla="*/ 1207 w 9951"/>
                        <a:gd name="T9" fmla="*/ 6066 h 6115"/>
                        <a:gd name="T10" fmla="*/ 1457 w 9951"/>
                        <a:gd name="T11" fmla="*/ 6044 h 6115"/>
                        <a:gd name="T12" fmla="*/ 1707 w 9951"/>
                        <a:gd name="T13" fmla="*/ 6014 h 6115"/>
                        <a:gd name="T14" fmla="*/ 1956 w 9951"/>
                        <a:gd name="T15" fmla="*/ 5975 h 6115"/>
                        <a:gd name="T16" fmla="*/ 2206 w 9951"/>
                        <a:gd name="T17" fmla="*/ 5921 h 6115"/>
                        <a:gd name="T18" fmla="*/ 2455 w 9951"/>
                        <a:gd name="T19" fmla="*/ 5852 h 6115"/>
                        <a:gd name="T20" fmla="*/ 2705 w 9951"/>
                        <a:gd name="T21" fmla="*/ 5759 h 6115"/>
                        <a:gd name="T22" fmla="*/ 2956 w 9951"/>
                        <a:gd name="T23" fmla="*/ 5642 h 6115"/>
                        <a:gd name="T24" fmla="*/ 3082 w 9951"/>
                        <a:gd name="T25" fmla="*/ 5569 h 6115"/>
                        <a:gd name="T26" fmla="*/ 3206 w 9951"/>
                        <a:gd name="T27" fmla="*/ 5489 h 6115"/>
                        <a:gd name="T28" fmla="*/ 3332 w 9951"/>
                        <a:gd name="T29" fmla="*/ 5396 h 6115"/>
                        <a:gd name="T30" fmla="*/ 3455 w 9951"/>
                        <a:gd name="T31" fmla="*/ 5296 h 6115"/>
                        <a:gd name="T32" fmla="*/ 3581 w 9951"/>
                        <a:gd name="T33" fmla="*/ 5179 h 6115"/>
                        <a:gd name="T34" fmla="*/ 3705 w 9951"/>
                        <a:gd name="T35" fmla="*/ 5054 h 6115"/>
                        <a:gd name="T36" fmla="*/ 3831 w 9951"/>
                        <a:gd name="T37" fmla="*/ 4912 h 6115"/>
                        <a:gd name="T38" fmla="*/ 3954 w 9951"/>
                        <a:gd name="T39" fmla="*/ 4761 h 6115"/>
                        <a:gd name="T40" fmla="*/ 4080 w 9951"/>
                        <a:gd name="T41" fmla="*/ 4592 h 6115"/>
                        <a:gd name="T42" fmla="*/ 4204 w 9951"/>
                        <a:gd name="T43" fmla="*/ 4415 h 6115"/>
                        <a:gd name="T44" fmla="*/ 4454 w 9951"/>
                        <a:gd name="T45" fmla="*/ 4022 h 6115"/>
                        <a:gd name="T46" fmla="*/ 4705 w 9951"/>
                        <a:gd name="T47" fmla="*/ 3590 h 6115"/>
                        <a:gd name="T48" fmla="*/ 4954 w 9951"/>
                        <a:gd name="T49" fmla="*/ 3133 h 6115"/>
                        <a:gd name="T50" fmla="*/ 5121 w 9951"/>
                        <a:gd name="T51" fmla="*/ 2827 h 6115"/>
                        <a:gd name="T52" fmla="*/ 5370 w 9951"/>
                        <a:gd name="T53" fmla="*/ 2377 h 6115"/>
                        <a:gd name="T54" fmla="*/ 5620 w 9951"/>
                        <a:gd name="T55" fmla="*/ 1956 h 6115"/>
                        <a:gd name="T56" fmla="*/ 5870 w 9951"/>
                        <a:gd name="T57" fmla="*/ 1578 h 6115"/>
                        <a:gd name="T58" fmla="*/ 5993 w 9951"/>
                        <a:gd name="T59" fmla="*/ 1409 h 6115"/>
                        <a:gd name="T60" fmla="*/ 6119 w 9951"/>
                        <a:gd name="T61" fmla="*/ 1250 h 6115"/>
                        <a:gd name="T62" fmla="*/ 6243 w 9951"/>
                        <a:gd name="T63" fmla="*/ 1107 h 6115"/>
                        <a:gd name="T64" fmla="*/ 6370 w 9951"/>
                        <a:gd name="T65" fmla="*/ 973 h 6115"/>
                        <a:gd name="T66" fmla="*/ 6492 w 9951"/>
                        <a:gd name="T67" fmla="*/ 856 h 6115"/>
                        <a:gd name="T68" fmla="*/ 6620 w 9951"/>
                        <a:gd name="T69" fmla="*/ 750 h 6115"/>
                        <a:gd name="T70" fmla="*/ 6743 w 9951"/>
                        <a:gd name="T71" fmla="*/ 655 h 6115"/>
                        <a:gd name="T72" fmla="*/ 6869 w 9951"/>
                        <a:gd name="T73" fmla="*/ 571 h 6115"/>
                        <a:gd name="T74" fmla="*/ 6993 w 9951"/>
                        <a:gd name="T75" fmla="*/ 496 h 6115"/>
                        <a:gd name="T76" fmla="*/ 7119 w 9951"/>
                        <a:gd name="T77" fmla="*/ 428 h 6115"/>
                        <a:gd name="T78" fmla="*/ 7369 w 9951"/>
                        <a:gd name="T79" fmla="*/ 320 h 6115"/>
                        <a:gd name="T80" fmla="*/ 7618 w 9951"/>
                        <a:gd name="T81" fmla="*/ 237 h 6115"/>
                        <a:gd name="T82" fmla="*/ 7868 w 9951"/>
                        <a:gd name="T83" fmla="*/ 174 h 6115"/>
                        <a:gd name="T84" fmla="*/ 8119 w 9951"/>
                        <a:gd name="T85" fmla="*/ 126 h 6115"/>
                        <a:gd name="T86" fmla="*/ 8368 w 9951"/>
                        <a:gd name="T87" fmla="*/ 88 h 6115"/>
                        <a:gd name="T88" fmla="*/ 8618 w 9951"/>
                        <a:gd name="T89" fmla="*/ 63 h 6115"/>
                        <a:gd name="T90" fmla="*/ 8868 w 9951"/>
                        <a:gd name="T91" fmla="*/ 42 h 6115"/>
                        <a:gd name="T92" fmla="*/ 9117 w 9951"/>
                        <a:gd name="T93" fmla="*/ 27 h 6115"/>
                        <a:gd name="T94" fmla="*/ 9367 w 9951"/>
                        <a:gd name="T95" fmla="*/ 16 h 6115"/>
                        <a:gd name="T96" fmla="*/ 9575 w 9951"/>
                        <a:gd name="T97" fmla="*/ 10 h 6115"/>
                        <a:gd name="T98" fmla="*/ 9951 w 9951"/>
                        <a:gd name="T99" fmla="*/ 0 h 6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9951" h="6115">
                          <a:moveTo>
                            <a:pt x="0" y="6115"/>
                          </a:moveTo>
                          <a:lnTo>
                            <a:pt x="457" y="6103"/>
                          </a:lnTo>
                          <a:lnTo>
                            <a:pt x="707" y="6096"/>
                          </a:lnTo>
                          <a:lnTo>
                            <a:pt x="956" y="6082"/>
                          </a:lnTo>
                          <a:lnTo>
                            <a:pt x="1207" y="6066"/>
                          </a:lnTo>
                          <a:lnTo>
                            <a:pt x="1457" y="6044"/>
                          </a:lnTo>
                          <a:lnTo>
                            <a:pt x="1707" y="6014"/>
                          </a:lnTo>
                          <a:lnTo>
                            <a:pt x="1956" y="5975"/>
                          </a:lnTo>
                          <a:lnTo>
                            <a:pt x="2206" y="5921"/>
                          </a:lnTo>
                          <a:lnTo>
                            <a:pt x="2455" y="5852"/>
                          </a:lnTo>
                          <a:lnTo>
                            <a:pt x="2705" y="5759"/>
                          </a:lnTo>
                          <a:lnTo>
                            <a:pt x="2956" y="5642"/>
                          </a:lnTo>
                          <a:lnTo>
                            <a:pt x="3082" y="5569"/>
                          </a:lnTo>
                          <a:lnTo>
                            <a:pt x="3206" y="5489"/>
                          </a:lnTo>
                          <a:lnTo>
                            <a:pt x="3332" y="5396"/>
                          </a:lnTo>
                          <a:lnTo>
                            <a:pt x="3455" y="5296"/>
                          </a:lnTo>
                          <a:lnTo>
                            <a:pt x="3581" y="5179"/>
                          </a:lnTo>
                          <a:lnTo>
                            <a:pt x="3705" y="5054"/>
                          </a:lnTo>
                          <a:lnTo>
                            <a:pt x="3831" y="4912"/>
                          </a:lnTo>
                          <a:lnTo>
                            <a:pt x="3954" y="4761"/>
                          </a:lnTo>
                          <a:lnTo>
                            <a:pt x="4080" y="4592"/>
                          </a:lnTo>
                          <a:lnTo>
                            <a:pt x="4204" y="4415"/>
                          </a:lnTo>
                          <a:lnTo>
                            <a:pt x="4454" y="4022"/>
                          </a:lnTo>
                          <a:lnTo>
                            <a:pt x="4705" y="3590"/>
                          </a:lnTo>
                          <a:lnTo>
                            <a:pt x="4954" y="3133"/>
                          </a:lnTo>
                          <a:lnTo>
                            <a:pt x="5121" y="2827"/>
                          </a:lnTo>
                          <a:lnTo>
                            <a:pt x="5370" y="2377"/>
                          </a:lnTo>
                          <a:lnTo>
                            <a:pt x="5620" y="1956"/>
                          </a:lnTo>
                          <a:lnTo>
                            <a:pt x="5870" y="1578"/>
                          </a:lnTo>
                          <a:lnTo>
                            <a:pt x="5993" y="1409"/>
                          </a:lnTo>
                          <a:lnTo>
                            <a:pt x="6119" y="1250"/>
                          </a:lnTo>
                          <a:lnTo>
                            <a:pt x="6243" y="1107"/>
                          </a:lnTo>
                          <a:lnTo>
                            <a:pt x="6370" y="973"/>
                          </a:lnTo>
                          <a:lnTo>
                            <a:pt x="6492" y="856"/>
                          </a:lnTo>
                          <a:lnTo>
                            <a:pt x="6620" y="750"/>
                          </a:lnTo>
                          <a:lnTo>
                            <a:pt x="6743" y="655"/>
                          </a:lnTo>
                          <a:lnTo>
                            <a:pt x="6869" y="571"/>
                          </a:lnTo>
                          <a:lnTo>
                            <a:pt x="6993" y="496"/>
                          </a:lnTo>
                          <a:lnTo>
                            <a:pt x="7119" y="428"/>
                          </a:lnTo>
                          <a:lnTo>
                            <a:pt x="7369" y="320"/>
                          </a:lnTo>
                          <a:lnTo>
                            <a:pt x="7618" y="237"/>
                          </a:lnTo>
                          <a:lnTo>
                            <a:pt x="7868" y="174"/>
                          </a:lnTo>
                          <a:lnTo>
                            <a:pt x="8119" y="126"/>
                          </a:lnTo>
                          <a:lnTo>
                            <a:pt x="8368" y="88"/>
                          </a:lnTo>
                          <a:lnTo>
                            <a:pt x="8618" y="63"/>
                          </a:lnTo>
                          <a:lnTo>
                            <a:pt x="8868" y="42"/>
                          </a:lnTo>
                          <a:lnTo>
                            <a:pt x="9117" y="27"/>
                          </a:lnTo>
                          <a:lnTo>
                            <a:pt x="9367" y="16"/>
                          </a:lnTo>
                          <a:lnTo>
                            <a:pt x="9575" y="10"/>
                          </a:lnTo>
                          <a:lnTo>
                            <a:pt x="9951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4050C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cxnSp>
                <p:nvCxnSpPr>
                  <p:cNvPr id="66" name="Gerade Verbindung mit Pfeil 65"/>
                  <p:cNvCxnSpPr/>
                  <p:nvPr/>
                </p:nvCxnSpPr>
                <p:spPr bwMode="auto">
                  <a:xfrm>
                    <a:off x="2819400" y="3057525"/>
                    <a:ext cx="304800" cy="500062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Gerade Verbindung mit Pfeil 67"/>
                  <p:cNvCxnSpPr/>
                  <p:nvPr/>
                </p:nvCxnSpPr>
                <p:spPr bwMode="auto">
                  <a:xfrm>
                    <a:off x="2819400" y="3937000"/>
                    <a:ext cx="304800" cy="12700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Gerade Verbindung mit Pfeil 70"/>
                  <p:cNvCxnSpPr/>
                  <p:nvPr/>
                </p:nvCxnSpPr>
                <p:spPr bwMode="auto">
                  <a:xfrm flipV="1">
                    <a:off x="2819400" y="4355033"/>
                    <a:ext cx="381000" cy="524943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Plus 76"/>
                  <p:cNvSpPr/>
                  <p:nvPr/>
                </p:nvSpPr>
                <p:spPr bwMode="auto">
                  <a:xfrm>
                    <a:off x="3048000" y="3622948"/>
                    <a:ext cx="762000" cy="724942"/>
                  </a:xfrm>
                  <a:prstGeom prst="mathPlus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10000"/>
                      </a:lnSpc>
                      <a:spcBef>
                        <a:spcPct val="10000"/>
                      </a:spcBef>
                      <a:spcAft>
                        <a:spcPct val="30000"/>
                      </a:spcAft>
                      <a:buClr>
                        <a:schemeClr val="tx2"/>
                      </a:buClr>
                      <a:buSzTx/>
                      <a:buFont typeface="Tahoma" pitchFamily="34" charset="0"/>
                      <a:buNone/>
                      <a:tabLst/>
                    </a:pPr>
                    <a:endParaRPr kumimoji="0" lang="de-DE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cxnSp>
                <p:nvCxnSpPr>
                  <p:cNvPr id="87" name="Gerade Verbindung mit Pfeil 86"/>
                  <p:cNvCxnSpPr/>
                  <p:nvPr/>
                </p:nvCxnSpPr>
                <p:spPr bwMode="auto">
                  <a:xfrm>
                    <a:off x="3657600" y="4229100"/>
                    <a:ext cx="381000" cy="603389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Gerade Verbindung mit Pfeil 93"/>
                  <p:cNvCxnSpPr/>
                  <p:nvPr/>
                </p:nvCxnSpPr>
                <p:spPr bwMode="auto">
                  <a:xfrm>
                    <a:off x="7086600" y="3557587"/>
                    <a:ext cx="114300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Gerade Verbindung mit Pfeil 96"/>
                  <p:cNvCxnSpPr/>
                  <p:nvPr/>
                </p:nvCxnSpPr>
                <p:spPr bwMode="auto">
                  <a:xfrm>
                    <a:off x="7086600" y="4530794"/>
                    <a:ext cx="114300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Textfeld 97"/>
                  <p:cNvSpPr txBox="1"/>
                  <p:nvPr/>
                </p:nvSpPr>
                <p:spPr>
                  <a:xfrm>
                    <a:off x="8381999" y="3322575"/>
                    <a:ext cx="352982" cy="4601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dirty="0" smtClean="0">
                        <a:solidFill>
                          <a:schemeClr val="accent1"/>
                        </a:solidFill>
                      </a:rPr>
                      <a:t>1</a:t>
                    </a:r>
                    <a:endParaRPr lang="de-DE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99" name="Textfeld 98"/>
                  <p:cNvSpPr txBox="1"/>
                  <p:nvPr/>
                </p:nvSpPr>
                <p:spPr>
                  <a:xfrm>
                    <a:off x="8381999" y="4347890"/>
                    <a:ext cx="352982" cy="4985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dirty="0">
                        <a:solidFill>
                          <a:schemeClr val="accent2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0" name="Textfeld 99"/>
                      <p:cNvSpPr txBox="1"/>
                      <p:nvPr/>
                    </p:nvSpPr>
                    <p:spPr>
                      <a:xfrm>
                        <a:off x="3327876" y="4320469"/>
                        <a:ext cx="863124" cy="4801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,∞</m:t>
                              </m:r>
                            </m:oMath>
                          </m:oMathPara>
                        </a14:m>
                        <a:endParaRPr lang="de-DE" sz="1800" dirty="0"/>
                      </a:p>
                    </p:txBody>
                  </p:sp>
                </mc:Choice>
                <mc:Fallback xmlns="">
                  <p:sp>
                    <p:nvSpPr>
                      <p:cNvPr id="100" name="Textfeld 9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27876" y="4320469"/>
                        <a:ext cx="863124" cy="480131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6400" y="4855035"/>
                    <a:ext cx="0" cy="97965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Rechteck 130"/>
                    <p:cNvSpPr/>
                    <p:nvPr/>
                  </p:nvSpPr>
                  <p:spPr>
                    <a:xfrm>
                      <a:off x="5356729" y="1995399"/>
                      <a:ext cx="1011815" cy="8273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de-DE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800" i="1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de-DE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de-DE" sz="1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18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de-DE" sz="1800" dirty="0">
                        <a:solidFill>
                          <a:schemeClr val="tx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1" name="Rechteck 13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56729" y="1995399"/>
                      <a:ext cx="1011815" cy="82734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Ellipse 132"/>
                  <p:cNvSpPr/>
                  <p:nvPr/>
                </p:nvSpPr>
                <p:spPr bwMode="auto">
                  <a:xfrm>
                    <a:off x="2209800" y="2409070"/>
                    <a:ext cx="533400" cy="53340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680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10000"/>
                      </a:lnSpc>
                      <a:spcBef>
                        <a:spcPct val="10000"/>
                      </a:spcBef>
                      <a:spcAft>
                        <a:spcPct val="30000"/>
                      </a:spcAft>
                      <a:buClr>
                        <a:schemeClr val="tx2"/>
                      </a:buClr>
                      <a:buSzTx/>
                      <a:buFont typeface="Tahoma" pitchFamily="34" charset="0"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de-DE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de-DE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de-DE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0" lang="de-DE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Ellipse 1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09800" y="2409070"/>
                    <a:ext cx="533400" cy="533400"/>
                  </a:xfrm>
                  <a:prstGeom prst="ellipse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4" name="Gerade Verbindung mit Pfeil 133"/>
            <p:cNvCxnSpPr>
              <a:stCxn id="133" idx="5"/>
            </p:cNvCxnSpPr>
            <p:nvPr/>
          </p:nvCxnSpPr>
          <p:spPr bwMode="auto">
            <a:xfrm>
              <a:off x="2665085" y="2864355"/>
              <a:ext cx="611515" cy="12217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73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Let‘s </a:t>
                </a:r>
                <a:r>
                  <a:rPr lang="de-DE" dirty="0" err="1" smtClean="0"/>
                  <a:t>look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at</a:t>
                </a:r>
                <a:r>
                  <a:rPr lang="de-DE" dirty="0" smtClean="0"/>
                  <a:t> </a:t>
                </a:r>
                <a:r>
                  <a:rPr lang="de-DE" i="1" dirty="0" smtClean="0">
                    <a:solidFill>
                      <a:schemeClr val="tx2"/>
                    </a:solidFill>
                  </a:rPr>
                  <a:t>Tiger Woods </a:t>
                </a:r>
                <a:r>
                  <a:rPr lang="de-DE" i="1" dirty="0" err="1" smtClean="0"/>
                  <a:t>played</a:t>
                </a:r>
                <a:r>
                  <a:rPr lang="de-DE" i="1" dirty="0" smtClean="0"/>
                  <a:t> golf.</a:t>
                </a:r>
              </a:p>
              <a:p>
                <a:pPr lvl="1"/>
                <a:r>
                  <a:rPr lang="de-DE" dirty="0" err="1" smtClean="0"/>
                  <a:t>Assume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learned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weights</a:t>
                </a:r>
                <a:r>
                  <a:rPr lang="de-DE" dirty="0" smtClean="0"/>
                  <a:t>: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𝐾𝑛𝑜𝑤𝑛𝑁𝑜𝑢𝑛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𝑇𝑖𝑔𝑒𝑟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𝑃𝑟𝑜𝑝𝑒𝑟𝑁𝑜𝑢𝑛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−0.5</m:t>
                    </m:r>
                  </m:oMath>
                </a14:m>
                <a:r>
                  <a:rPr lang="de-DE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de-DE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1⋅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+1⋅3+1⋅(−0.5)−2=0.5</m:t>
                    </m:r>
                  </m:oMath>
                </a14:m>
                <a:endParaRPr lang="de-DE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0.5</m:t>
                            </m:r>
                          </m:sup>
                        </m:sSup>
                      </m:den>
                    </m:f>
                    <m:r>
                      <a:rPr lang="de-DE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0.62</m:t>
                    </m:r>
                  </m:oMath>
                </a14:m>
                <a:endParaRPr lang="de-DE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de-DE" dirty="0" smtClean="0"/>
                  <a:t>&gt; 0.5 =&gt; </a:t>
                </a:r>
                <a:r>
                  <a:rPr lang="de-DE" dirty="0" err="1" smtClean="0"/>
                  <a:t>looks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like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name</a:t>
                </a:r>
                <a:r>
                  <a:rPr lang="de-DE" dirty="0" smtClean="0">
                    <a:sym typeface="Wingdings" pitchFamily="2" charset="2"/>
                  </a:rPr>
                  <a:t></a:t>
                </a:r>
              </a:p>
              <a:p>
                <a:pPr lvl="1"/>
                <a:r>
                  <a:rPr lang="de-DE" dirty="0" smtClean="0">
                    <a:sym typeface="Wingdings" pitchFamily="2" charset="2"/>
                  </a:rPr>
                  <a:t>0.62 </a:t>
                </a:r>
                <a:r>
                  <a:rPr lang="de-DE" dirty="0" err="1" smtClean="0">
                    <a:sym typeface="Wingdings" pitchFamily="2" charset="2"/>
                  </a:rPr>
                  <a:t>can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be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interpreted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as</a:t>
                </a:r>
                <a:r>
                  <a:rPr lang="de-DE" dirty="0" smtClean="0">
                    <a:sym typeface="Wingdings" pitchFamily="2" charset="2"/>
                  </a:rPr>
                  <a:t> 62% </a:t>
                </a:r>
                <a:r>
                  <a:rPr lang="de-DE" dirty="0" err="1" smtClean="0">
                    <a:sym typeface="Wingdings" pitchFamily="2" charset="2"/>
                  </a:rPr>
                  <a:t>probability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that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:r>
                  <a:rPr lang="de-DE" dirty="0" err="1" smtClean="0">
                    <a:sym typeface="Wingdings" pitchFamily="2" charset="2"/>
                  </a:rPr>
                  <a:t>it‘s</a:t>
                </a:r>
                <a:r>
                  <a:rPr lang="de-DE" dirty="0" smtClean="0">
                    <a:sym typeface="Wingdings" pitchFamily="2" charset="2"/>
                  </a:rPr>
                  <a:t> a </a:t>
                </a:r>
                <a:r>
                  <a:rPr lang="de-DE" dirty="0" err="1" smtClean="0">
                    <a:sym typeface="Wingdings" pitchFamily="2" charset="2"/>
                  </a:rPr>
                  <a:t>name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77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Training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Solve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equation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iteratively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our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training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examples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get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equations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Using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𝑙𝑜𝑔𝑖𝑠𝑡𝑖𝑐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r>
                              <a:rPr lang="de-DE" i="1">
                                <a:latin typeface="Cambria Math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𝑙𝑜𝑔𝑖𝑠𝑡𝑖𝑐</m:t>
                    </m:r>
                  </m:oMath>
                </a14:m>
                <a:r>
                  <a:rPr lang="de-DE" i="1" dirty="0" smtClean="0">
                    <a:latin typeface="Cambria Math"/>
                    <a:ea typeface="Cambria Math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2+…</m:t>
                        </m:r>
                      </m:sub>
                    </m:sSub>
                  </m:oMath>
                </a14:m>
                <a:r>
                  <a:rPr lang="de-DE" i="1" dirty="0" smtClean="0">
                    <a:latin typeface="Cambria Math"/>
                    <a:ea typeface="Cambria Math"/>
                  </a:rPr>
                  <a:t>) =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𝑙𝑜𝑔𝑖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𝑖𝑐</m:t>
                    </m:r>
                  </m:oMath>
                </a14:m>
                <a:r>
                  <a:rPr lang="de-DE" i="1" dirty="0">
                    <a:latin typeface="Cambria Math"/>
                    <a:ea typeface="Cambria Math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2+…</m:t>
                        </m:r>
                      </m:sub>
                    </m:sSub>
                  </m:oMath>
                </a14:m>
                <a:r>
                  <a:rPr lang="de-DE" i="1" dirty="0">
                    <a:latin typeface="Cambria Math"/>
                    <a:ea typeface="Cambria Math"/>
                  </a:rPr>
                  <a:t>) = </a:t>
                </a:r>
                <a:r>
                  <a:rPr lang="de-DE" i="1" dirty="0" smtClean="0">
                    <a:latin typeface="Cambria Math"/>
                    <a:ea typeface="Cambria Math"/>
                  </a:rPr>
                  <a:t>1</a:t>
                </a:r>
              </a:p>
              <a:p>
                <a:pPr lvl="1"/>
                <a:r>
                  <a:rPr lang="de-DE" b="0" i="1" dirty="0" smtClean="0">
                    <a:latin typeface="Cambria Math"/>
                    <a:ea typeface="Cambria Math"/>
                  </a:rPr>
                  <a:t>…</a:t>
                </a:r>
                <a:endParaRPr lang="de-DE" b="0" dirty="0" smtClean="0">
                  <a:ea typeface="Cambria Math"/>
                </a:endParaRPr>
              </a:p>
              <a:p>
                <a:pPr lvl="1"/>
                <a:r>
                  <a:rPr lang="de-DE" dirty="0" smtClean="0"/>
                  <a:t>Best Fit </a:t>
                </a:r>
                <a:r>
                  <a:rPr lang="de-DE" dirty="0" err="1" smtClean="0"/>
                  <a:t>cannot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computed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directly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solved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iterative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procedures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smtClean="0">
                    <a:solidFill>
                      <a:schemeClr val="accent1"/>
                    </a:solidFill>
                  </a:rPr>
                  <a:t>Not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our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topic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here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smtClean="0">
                    <a:solidFill>
                      <a:schemeClr val="accent1"/>
                    </a:solidFill>
                    <a:sym typeface="Wingdings" pitchFamily="2" charset="2"/>
                  </a:rPr>
                  <a:t>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 smtClean="0"/>
                  <a:t>Just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know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weights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together</a:t>
                </a:r>
                <a:r>
                  <a:rPr lang="de-DE" dirty="0" smtClean="0"/>
                  <a:t>!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77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9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Interpretation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Higher </a:t>
                </a:r>
                <a:r>
                  <a:rPr lang="de-DE" dirty="0" err="1" smtClean="0"/>
                  <a:t>weights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yes</a:t>
                </a:r>
                <a:r>
                  <a:rPr lang="de-DE" dirty="0" smtClean="0"/>
                  <a:t>(1)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increased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corresponding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endParaRPr lang="de-DE" dirty="0" smtClean="0"/>
              </a:p>
              <a:p>
                <a:r>
                  <a:rPr lang="de-DE" dirty="0" err="1" smtClean="0"/>
                  <a:t>Weights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interpreted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together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conditional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independence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/>
                  <a:t>assumed</a:t>
                </a:r>
                <a:r>
                  <a:rPr lang="de-DE" dirty="0" smtClean="0"/>
                  <a:t>)</a:t>
                </a:r>
              </a:p>
              <a:p>
                <a:pPr lvl="1"/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word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preceded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Dr.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word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preceded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Prof. Dr.</a:t>
                </a:r>
              </a:p>
              <a:p>
                <a:pPr lvl="1"/>
                <a:r>
                  <a:rPr lang="de-DE" dirty="0" smtClean="0"/>
                  <a:t>But in all </a:t>
                </a:r>
                <a:r>
                  <a:rPr lang="de-DE" dirty="0" err="1" smtClean="0"/>
                  <a:t>our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texts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Prof. Dr.</a:t>
                </a:r>
                <a:br>
                  <a:rPr lang="de-DE" dirty="0" smtClean="0">
                    <a:solidFill>
                      <a:schemeClr val="tx2"/>
                    </a:solidFill>
                  </a:rPr>
                </a:br>
                <a:r>
                  <a:rPr lang="de-DE" dirty="0" err="1" smtClean="0">
                    <a:solidFill>
                      <a:schemeClr val="accent1"/>
                    </a:solidFill>
                  </a:rPr>
                  <a:t>Both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features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will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always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have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the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same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value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!</a:t>
                </a:r>
              </a:p>
              <a:p>
                <a:pPr lvl="1"/>
                <a:r>
                  <a:rPr lang="de-DE" dirty="0" err="1" smtClean="0"/>
                  <a:t>Then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𝐷𝑟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de-DE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𝑃𝑟𝑜𝑓𝐷𝑟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leads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predictions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𝐷𝑟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𝑃𝑟𝑜𝑓𝐷𝑟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dirty="0" smtClean="0"/>
                  <a:t>Also, </a:t>
                </a:r>
                <a:r>
                  <a:rPr lang="de-DE" dirty="0" err="1" smtClean="0"/>
                  <a:t>weights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affected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big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small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feature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range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endParaRPr lang="de-DE" dirty="0" smtClean="0"/>
              </a:p>
              <a:p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77" t="-1017" b="-52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inTibor\Downloads\naivebayes-vs-logisticregre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8464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Logistic</a:t>
            </a:r>
            <a:r>
              <a:rPr lang="de-DE" dirty="0" smtClean="0"/>
              <a:t> Regression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/>
              <a:t>Regression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>
                <a:solidFill>
                  <a:schemeClr val="tx2"/>
                </a:solidFill>
              </a:rPr>
              <a:t>more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data</a:t>
            </a:r>
            <a:r>
              <a:rPr lang="de-DE" dirty="0" smtClean="0">
                <a:solidFill>
                  <a:schemeClr val="tx2"/>
                </a:solidFill>
              </a:rPr>
              <a:t>, </a:t>
            </a:r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less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data</a:t>
            </a:r>
            <a:endParaRPr lang="de-DE" dirty="0" smtClean="0"/>
          </a:p>
          <a:p>
            <a:pPr lvl="1"/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</a:t>
            </a:r>
            <a:r>
              <a:rPr lang="de-DE" dirty="0" err="1" smtClean="0"/>
              <a:t>reaches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optimum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faster</a:t>
            </a:r>
            <a:endParaRPr lang="de-DE" dirty="0" smtClean="0"/>
          </a:p>
          <a:p>
            <a:pPr lvl="1"/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/>
              <a:t>R</a:t>
            </a:r>
            <a:r>
              <a:rPr lang="de-DE" dirty="0" smtClean="0"/>
              <a:t>egression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optimal </a:t>
            </a:r>
            <a:r>
              <a:rPr lang="de-DE" dirty="0" err="1" smtClean="0">
                <a:solidFill>
                  <a:schemeClr val="tx2"/>
                </a:solidFill>
              </a:rPr>
              <a:t>classification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7543800" y="6093856"/>
            <a:ext cx="1629677" cy="306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Jordan, </a:t>
            </a:r>
            <a:r>
              <a:rPr lang="de-DE" sz="1400" dirty="0" err="1" smtClean="0"/>
              <a:t>Ng</a:t>
            </a:r>
            <a:r>
              <a:rPr lang="de-DE" sz="1400" dirty="0"/>
              <a:t> </a:t>
            </a:r>
            <a:r>
              <a:rPr lang="de-DE" sz="1400" dirty="0" smtClean="0"/>
              <a:t>(2005)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910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Support </a:t>
            </a:r>
            <a:r>
              <a:rPr lang="de-DE" dirty="0" err="1" smtClean="0"/>
              <a:t>Vector</a:t>
            </a:r>
            <a:r>
              <a:rPr lang="de-DE" dirty="0" smtClean="0"/>
              <a:t> Machines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Support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tries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en-US" dirty="0" smtClean="0"/>
              <a:t>separate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false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endParaRPr lang="de-DE" dirty="0" smtClean="0"/>
          </a:p>
          <a:p>
            <a:endParaRPr lang="de-DE" i="1" dirty="0" smtClean="0"/>
          </a:p>
          <a:p>
            <a:endParaRPr lang="de-DE" i="1" dirty="0"/>
          </a:p>
          <a:p>
            <a:endParaRPr lang="de-DE" i="1" dirty="0" smtClean="0"/>
          </a:p>
          <a:p>
            <a:endParaRPr lang="de-DE" i="1" dirty="0"/>
          </a:p>
          <a:p>
            <a:endParaRPr lang="de-DE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grpSp>
        <p:nvGrpSpPr>
          <p:cNvPr id="68" name="Gruppieren 67"/>
          <p:cNvGrpSpPr/>
          <p:nvPr/>
        </p:nvGrpSpPr>
        <p:grpSpPr>
          <a:xfrm>
            <a:off x="990600" y="2590800"/>
            <a:ext cx="5897148" cy="2669233"/>
            <a:chOff x="1038599" y="2590800"/>
            <a:chExt cx="5897148" cy="2669233"/>
          </a:xfrm>
        </p:grpSpPr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2919412" y="3713162"/>
              <a:ext cx="52388" cy="96838"/>
            </a:xfrm>
            <a:custGeom>
              <a:avLst/>
              <a:gdLst>
                <a:gd name="T0" fmla="*/ 0 w 162"/>
                <a:gd name="T1" fmla="*/ 301 h 301"/>
                <a:gd name="T2" fmla="*/ 0 w 162"/>
                <a:gd name="T3" fmla="*/ 276 h 301"/>
                <a:gd name="T4" fmla="*/ 51 w 162"/>
                <a:gd name="T5" fmla="*/ 219 h 301"/>
                <a:gd name="T6" fmla="*/ 80 w 162"/>
                <a:gd name="T7" fmla="*/ 183 h 301"/>
                <a:gd name="T8" fmla="*/ 96 w 162"/>
                <a:gd name="T9" fmla="*/ 159 h 301"/>
                <a:gd name="T10" fmla="*/ 109 w 162"/>
                <a:gd name="T11" fmla="*/ 134 h 301"/>
                <a:gd name="T12" fmla="*/ 119 w 162"/>
                <a:gd name="T13" fmla="*/ 108 h 301"/>
                <a:gd name="T14" fmla="*/ 121 w 162"/>
                <a:gd name="T15" fmla="*/ 83 h 301"/>
                <a:gd name="T16" fmla="*/ 118 w 162"/>
                <a:gd name="T17" fmla="*/ 61 h 301"/>
                <a:gd name="T18" fmla="*/ 107 w 162"/>
                <a:gd name="T19" fmla="*/ 44 h 301"/>
                <a:gd name="T20" fmla="*/ 88 w 162"/>
                <a:gd name="T21" fmla="*/ 33 h 301"/>
                <a:gd name="T22" fmla="*/ 64 w 162"/>
                <a:gd name="T23" fmla="*/ 30 h 301"/>
                <a:gd name="T24" fmla="*/ 41 w 162"/>
                <a:gd name="T25" fmla="*/ 33 h 301"/>
                <a:gd name="T26" fmla="*/ 10 w 162"/>
                <a:gd name="T27" fmla="*/ 43 h 301"/>
                <a:gd name="T28" fmla="*/ 4 w 162"/>
                <a:gd name="T29" fmla="*/ 13 h 301"/>
                <a:gd name="T30" fmla="*/ 37 w 162"/>
                <a:gd name="T31" fmla="*/ 3 h 301"/>
                <a:gd name="T32" fmla="*/ 70 w 162"/>
                <a:gd name="T33" fmla="*/ 0 h 301"/>
                <a:gd name="T34" fmla="*/ 106 w 162"/>
                <a:gd name="T35" fmla="*/ 6 h 301"/>
                <a:gd name="T36" fmla="*/ 134 w 162"/>
                <a:gd name="T37" fmla="*/ 22 h 301"/>
                <a:gd name="T38" fmla="*/ 152 w 162"/>
                <a:gd name="T39" fmla="*/ 49 h 301"/>
                <a:gd name="T40" fmla="*/ 158 w 162"/>
                <a:gd name="T41" fmla="*/ 82 h 301"/>
                <a:gd name="T42" fmla="*/ 155 w 162"/>
                <a:gd name="T43" fmla="*/ 108 h 301"/>
                <a:gd name="T44" fmla="*/ 145 w 162"/>
                <a:gd name="T45" fmla="*/ 134 h 301"/>
                <a:gd name="T46" fmla="*/ 131 w 162"/>
                <a:gd name="T47" fmla="*/ 160 h 301"/>
                <a:gd name="T48" fmla="*/ 114 w 162"/>
                <a:gd name="T49" fmla="*/ 184 h 301"/>
                <a:gd name="T50" fmla="*/ 85 w 162"/>
                <a:gd name="T51" fmla="*/ 217 h 301"/>
                <a:gd name="T52" fmla="*/ 38 w 162"/>
                <a:gd name="T53" fmla="*/ 271 h 301"/>
                <a:gd name="T54" fmla="*/ 162 w 162"/>
                <a:gd name="T55" fmla="*/ 271 h 301"/>
                <a:gd name="T56" fmla="*/ 162 w 162"/>
                <a:gd name="T57" fmla="*/ 301 h 301"/>
                <a:gd name="T58" fmla="*/ 0 w 162"/>
                <a:gd name="T5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301">
                  <a:moveTo>
                    <a:pt x="0" y="301"/>
                  </a:moveTo>
                  <a:lnTo>
                    <a:pt x="0" y="276"/>
                  </a:lnTo>
                  <a:lnTo>
                    <a:pt x="51" y="219"/>
                  </a:lnTo>
                  <a:lnTo>
                    <a:pt x="80" y="183"/>
                  </a:lnTo>
                  <a:lnTo>
                    <a:pt x="96" y="159"/>
                  </a:lnTo>
                  <a:lnTo>
                    <a:pt x="109" y="134"/>
                  </a:lnTo>
                  <a:lnTo>
                    <a:pt x="119" y="108"/>
                  </a:lnTo>
                  <a:lnTo>
                    <a:pt x="121" y="83"/>
                  </a:lnTo>
                  <a:lnTo>
                    <a:pt x="118" y="61"/>
                  </a:lnTo>
                  <a:lnTo>
                    <a:pt x="107" y="44"/>
                  </a:lnTo>
                  <a:lnTo>
                    <a:pt x="88" y="33"/>
                  </a:lnTo>
                  <a:lnTo>
                    <a:pt x="64" y="30"/>
                  </a:lnTo>
                  <a:lnTo>
                    <a:pt x="41" y="33"/>
                  </a:lnTo>
                  <a:lnTo>
                    <a:pt x="10" y="43"/>
                  </a:lnTo>
                  <a:lnTo>
                    <a:pt x="4" y="13"/>
                  </a:lnTo>
                  <a:lnTo>
                    <a:pt x="37" y="3"/>
                  </a:lnTo>
                  <a:lnTo>
                    <a:pt x="70" y="0"/>
                  </a:lnTo>
                  <a:lnTo>
                    <a:pt x="106" y="6"/>
                  </a:lnTo>
                  <a:lnTo>
                    <a:pt x="134" y="22"/>
                  </a:lnTo>
                  <a:lnTo>
                    <a:pt x="152" y="49"/>
                  </a:lnTo>
                  <a:lnTo>
                    <a:pt x="158" y="82"/>
                  </a:lnTo>
                  <a:lnTo>
                    <a:pt x="155" y="108"/>
                  </a:lnTo>
                  <a:lnTo>
                    <a:pt x="145" y="134"/>
                  </a:lnTo>
                  <a:lnTo>
                    <a:pt x="131" y="160"/>
                  </a:lnTo>
                  <a:lnTo>
                    <a:pt x="114" y="184"/>
                  </a:lnTo>
                  <a:lnTo>
                    <a:pt x="85" y="217"/>
                  </a:lnTo>
                  <a:lnTo>
                    <a:pt x="38" y="271"/>
                  </a:lnTo>
                  <a:lnTo>
                    <a:pt x="162" y="271"/>
                  </a:lnTo>
                  <a:lnTo>
                    <a:pt x="162" y="301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1038599" y="2590800"/>
              <a:ext cx="5897148" cy="2669233"/>
              <a:chOff x="1038599" y="2590800"/>
              <a:chExt cx="5897148" cy="2669233"/>
            </a:xfrm>
          </p:grpSpPr>
          <p:grpSp>
            <p:nvGrpSpPr>
              <p:cNvPr id="70" name="Gruppieren 69"/>
              <p:cNvGrpSpPr/>
              <p:nvPr/>
            </p:nvGrpSpPr>
            <p:grpSpPr>
              <a:xfrm>
                <a:off x="1038599" y="2590800"/>
                <a:ext cx="5897148" cy="2669233"/>
                <a:chOff x="1066800" y="2281208"/>
                <a:chExt cx="5897148" cy="2669233"/>
              </a:xfrm>
            </p:grpSpPr>
            <p:grpSp>
              <p:nvGrpSpPr>
                <p:cNvPr id="62" name="Gruppieren 61"/>
                <p:cNvGrpSpPr/>
                <p:nvPr/>
              </p:nvGrpSpPr>
              <p:grpSpPr>
                <a:xfrm>
                  <a:off x="1066800" y="2281208"/>
                  <a:ext cx="5897148" cy="2669233"/>
                  <a:chOff x="533400" y="2147558"/>
                  <a:chExt cx="5897148" cy="2669233"/>
                </a:xfrm>
              </p:grpSpPr>
              <p:sp>
                <p:nvSpPr>
                  <p:cNvPr id="46" name="Textfeld 45"/>
                  <p:cNvSpPr txBox="1"/>
                  <p:nvPr/>
                </p:nvSpPr>
                <p:spPr>
                  <a:xfrm>
                    <a:off x="1282570" y="2147558"/>
                    <a:ext cx="1009304" cy="60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 err="1"/>
                      <a:t>Animal</a:t>
                    </a:r>
                    <a:r>
                      <a:rPr lang="de-DE" sz="1000" dirty="0"/>
                      <a:t> </a:t>
                    </a:r>
                    <a:r>
                      <a:rPr lang="de-DE" sz="1000" dirty="0" err="1"/>
                      <a:t>and</a:t>
                    </a:r>
                    <a:r>
                      <a:rPr lang="de-DE" sz="1000" dirty="0"/>
                      <a:t> plant </a:t>
                    </a:r>
                    <a:r>
                      <a:rPr lang="de-DE" sz="1000" dirty="0" err="1"/>
                      <a:t>words</a:t>
                    </a:r>
                    <a:r>
                      <a:rPr lang="de-DE" sz="1000" dirty="0"/>
                      <a:t> in </a:t>
                    </a:r>
                    <a:r>
                      <a:rPr lang="de-DE" sz="1000" dirty="0" err="1" smtClean="0"/>
                      <a:t>sentence</a:t>
                    </a:r>
                    <a:endParaRPr lang="de-DE" sz="1000" dirty="0"/>
                  </a:p>
                </p:txBody>
              </p:sp>
              <p:grpSp>
                <p:nvGrpSpPr>
                  <p:cNvPr id="61" name="Gruppieren 60"/>
                  <p:cNvGrpSpPr/>
                  <p:nvPr/>
                </p:nvGrpSpPr>
                <p:grpSpPr>
                  <a:xfrm>
                    <a:off x="533400" y="2362200"/>
                    <a:ext cx="5897148" cy="2454591"/>
                    <a:chOff x="533400" y="2362200"/>
                    <a:chExt cx="5897148" cy="2454591"/>
                  </a:xfrm>
                </p:grpSpPr>
                <p:sp>
                  <p:nvSpPr>
                    <p:cNvPr id="52" name="Ellipse 51"/>
                    <p:cNvSpPr/>
                    <p:nvPr/>
                  </p:nvSpPr>
                  <p:spPr bwMode="auto">
                    <a:xfrm>
                      <a:off x="3045002" y="2376158"/>
                      <a:ext cx="88107" cy="7620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grpSp>
                  <p:nvGrpSpPr>
                    <p:cNvPr id="60" name="Gruppieren 59"/>
                    <p:cNvGrpSpPr/>
                    <p:nvPr/>
                  </p:nvGrpSpPr>
                  <p:grpSpPr>
                    <a:xfrm>
                      <a:off x="533400" y="2362200"/>
                      <a:ext cx="5897148" cy="2454591"/>
                      <a:chOff x="533400" y="2362200"/>
                      <a:chExt cx="5897148" cy="2454591"/>
                    </a:xfrm>
                  </p:grpSpPr>
                  <p:sp>
                    <p:nvSpPr>
                      <p:cNvPr id="50" name="Gleichschenkliges Dreieck 49"/>
                      <p:cNvSpPr/>
                      <p:nvPr/>
                    </p:nvSpPr>
                    <p:spPr bwMode="auto">
                      <a:xfrm>
                        <a:off x="4572000" y="3182621"/>
                        <a:ext cx="152400" cy="104774"/>
                      </a:xfrm>
                      <a:prstGeom prst="triangle">
                        <a:avLst/>
                      </a:prstGeom>
                      <a:solidFill>
                        <a:schemeClr val="accent2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10000"/>
                          </a:spcBef>
                          <a:spcAft>
                            <a:spcPct val="30000"/>
                          </a:spcAft>
                          <a:buClr>
                            <a:schemeClr val="tx2"/>
                          </a:buClr>
                          <a:buSzTx/>
                          <a:buFont typeface="Tahoma" pitchFamily="34" charset="0"/>
                          <a:buNone/>
                          <a:tabLst/>
                        </a:pPr>
                        <a:endPara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51" name="Gleichschenkliges Dreieck 50"/>
                      <p:cNvSpPr/>
                      <p:nvPr/>
                    </p:nvSpPr>
                    <p:spPr bwMode="auto">
                      <a:xfrm>
                        <a:off x="3836655" y="3886200"/>
                        <a:ext cx="152400" cy="104774"/>
                      </a:xfrm>
                      <a:prstGeom prst="triangle">
                        <a:avLst/>
                      </a:prstGeom>
                      <a:solidFill>
                        <a:schemeClr val="accent2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10000"/>
                          </a:spcBef>
                          <a:spcAft>
                            <a:spcPct val="30000"/>
                          </a:spcAft>
                          <a:buClr>
                            <a:schemeClr val="tx2"/>
                          </a:buClr>
                          <a:buSzTx/>
                          <a:buFont typeface="Tahoma" pitchFamily="34" charset="0"/>
                          <a:buNone/>
                          <a:tabLst/>
                        </a:pPr>
                        <a:endPara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grpSp>
                    <p:nvGrpSpPr>
                      <p:cNvPr id="59" name="Gruppieren 58"/>
                      <p:cNvGrpSpPr/>
                      <p:nvPr/>
                    </p:nvGrpSpPr>
                    <p:grpSpPr>
                      <a:xfrm>
                        <a:off x="533400" y="2362200"/>
                        <a:ext cx="5897148" cy="2454591"/>
                        <a:chOff x="533400" y="2362200"/>
                        <a:chExt cx="5897148" cy="2454591"/>
                      </a:xfrm>
                    </p:grpSpPr>
                    <p:sp>
                      <p:nvSpPr>
                        <p:cNvPr id="47" name="Gleichschenkliges Dreieck 46"/>
                        <p:cNvSpPr/>
                        <p:nvPr/>
                      </p:nvSpPr>
                      <p:spPr bwMode="auto">
                        <a:xfrm>
                          <a:off x="3905878" y="3400426"/>
                          <a:ext cx="152400" cy="104774"/>
                        </a:xfrm>
                        <a:prstGeom prst="triangle">
                          <a:avLst/>
                        </a:prstGeom>
                        <a:solidFill>
                          <a:schemeClr val="accent2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10000"/>
                            </a:lnSpc>
                            <a:spcBef>
                              <a:spcPct val="10000"/>
                            </a:spcBef>
                            <a:spcAft>
                              <a:spcPct val="30000"/>
                            </a:spcAft>
                            <a:buClr>
                              <a:schemeClr val="tx2"/>
                            </a:buClr>
                            <a:buSzTx/>
                            <a:buFont typeface="Tahoma" pitchFamily="34" charset="0"/>
                            <a:buNone/>
                            <a:tabLst/>
                          </a:pPr>
                          <a:endParaRPr kumimoji="0" lang="de-DE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p:txBody>
                    </p:sp>
                    <p:grpSp>
                      <p:nvGrpSpPr>
                        <p:cNvPr id="58" name="Gruppieren 57"/>
                        <p:cNvGrpSpPr/>
                        <p:nvPr/>
                      </p:nvGrpSpPr>
                      <p:grpSpPr>
                        <a:xfrm>
                          <a:off x="533400" y="2362200"/>
                          <a:ext cx="5897148" cy="2454591"/>
                          <a:chOff x="533400" y="2362200"/>
                          <a:chExt cx="5897148" cy="2454591"/>
                        </a:xfrm>
                      </p:grpSpPr>
                      <p:sp>
                        <p:nvSpPr>
                          <p:cNvPr id="48" name="Gleichschenkliges Dreieck 47"/>
                          <p:cNvSpPr/>
                          <p:nvPr/>
                        </p:nvSpPr>
                        <p:spPr bwMode="auto">
                          <a:xfrm>
                            <a:off x="4031623" y="3019426"/>
                            <a:ext cx="152400" cy="104774"/>
                          </a:xfrm>
                          <a:prstGeom prst="triangle">
                            <a:avLst/>
                          </a:prstGeom>
                          <a:solidFill>
                            <a:schemeClr val="accent2"/>
                          </a:solidFill>
                          <a:ln w="9525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10000"/>
                              </a:lnSpc>
                              <a:spcBef>
                                <a:spcPct val="10000"/>
                              </a:spcBef>
                              <a:spcAft>
                                <a:spcPct val="30000"/>
                              </a:spcAft>
                              <a:buClr>
                                <a:schemeClr val="tx2"/>
                              </a:buClr>
                              <a:buSzTx/>
                              <a:buFont typeface="Tahoma" pitchFamily="34" charset="0"/>
                              <a:buNone/>
                              <a:tabLst/>
                            </a:pPr>
                            <a:endParaRPr kumimoji="0" lang="de-DE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57" name="Gruppieren 56"/>
                          <p:cNvGrpSpPr/>
                          <p:nvPr/>
                        </p:nvGrpSpPr>
                        <p:grpSpPr>
                          <a:xfrm>
                            <a:off x="533400" y="2362200"/>
                            <a:ext cx="5897148" cy="2454591"/>
                            <a:chOff x="533400" y="2362200"/>
                            <a:chExt cx="5897148" cy="2454591"/>
                          </a:xfrm>
                        </p:grpSpPr>
                        <p:grpSp>
                          <p:nvGrpSpPr>
                            <p:cNvPr id="56" name="Gruppieren 55"/>
                            <p:cNvGrpSpPr/>
                            <p:nvPr/>
                          </p:nvGrpSpPr>
                          <p:grpSpPr>
                            <a:xfrm>
                              <a:off x="533400" y="2362200"/>
                              <a:ext cx="5897148" cy="2454591"/>
                              <a:chOff x="533400" y="2362200"/>
                              <a:chExt cx="5897148" cy="2454591"/>
                            </a:xfrm>
                          </p:grpSpPr>
                          <p:grpSp>
                            <p:nvGrpSpPr>
                              <p:cNvPr id="55" name="Gruppieren 54"/>
                              <p:cNvGrpSpPr/>
                              <p:nvPr/>
                            </p:nvGrpSpPr>
                            <p:grpSpPr>
                              <a:xfrm>
                                <a:off x="533400" y="2362200"/>
                                <a:ext cx="5897148" cy="2454591"/>
                                <a:chOff x="533400" y="2362200"/>
                                <a:chExt cx="5897148" cy="2454591"/>
                              </a:xfrm>
                            </p:grpSpPr>
                            <p:grpSp>
                              <p:nvGrpSpPr>
                                <p:cNvPr id="5" name="Gruppieren 4"/>
                                <p:cNvGrpSpPr/>
                                <p:nvPr/>
                              </p:nvGrpSpPr>
                              <p:grpSpPr>
                                <a:xfrm>
                                  <a:off x="533400" y="2362200"/>
                                  <a:ext cx="5897148" cy="2454591"/>
                                  <a:chOff x="-9539" y="2043442"/>
                                  <a:chExt cx="5897148" cy="2454591"/>
                                </a:xfrm>
                              </p:grpSpPr>
                              <p:grpSp>
                                <p:nvGrpSpPr>
                                  <p:cNvPr id="6" name="Gruppieren 5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95473" y="2043442"/>
                                    <a:ext cx="3992136" cy="2454591"/>
                                    <a:chOff x="3429001" y="4514852"/>
                                    <a:chExt cx="3992136" cy="2454591"/>
                                  </a:xfrm>
                                </p:grpSpPr>
                                <p:sp>
                                  <p:nvSpPr>
                                    <p:cNvPr id="11" name="Line 6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4504697" y="4557711"/>
                                      <a:ext cx="540377" cy="1859759"/>
                                    </a:xfrm>
                                    <a:prstGeom prst="line">
                                      <a:avLst/>
                                    </a:prstGeom>
                                    <a:ln>
                                      <a:solidFill>
                                        <a:schemeClr val="tx2"/>
                                      </a:solidFill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1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grpSp>
                                  <p:nvGrpSpPr>
                                    <p:cNvPr id="12" name="Gruppieren 1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429001" y="4514852"/>
                                      <a:ext cx="3992136" cy="2454591"/>
                                      <a:chOff x="3276600" y="4514852"/>
                                      <a:chExt cx="3992136" cy="2454591"/>
                                    </a:xfrm>
                                  </p:grpSpPr>
                                  <p:sp>
                                    <p:nvSpPr>
                                      <p:cNvPr id="13" name="Line 21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V="1">
                                        <a:off x="4495800" y="6324600"/>
                                        <a:ext cx="0" cy="80963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">
                                        <a:solidFill>
                                          <a:srgbClr val="000000"/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noFill/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de-DE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4" name="Gruppieren 1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276600" y="4514852"/>
                                        <a:ext cx="3992136" cy="2454591"/>
                                        <a:chOff x="3276600" y="4514852"/>
                                        <a:chExt cx="3992136" cy="2454591"/>
                                      </a:xfrm>
                                    </p:grpSpPr>
                                    <p:grpSp>
                                      <p:nvGrpSpPr>
                                        <p:cNvPr id="15" name="Gruppieren 1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276600" y="4514852"/>
                                          <a:ext cx="3992136" cy="2454591"/>
                                          <a:chOff x="3267073" y="4514852"/>
                                          <a:chExt cx="3992136" cy="2454591"/>
                                        </a:xfrm>
                                      </p:grpSpPr>
                                      <p:grpSp>
                                        <p:nvGrpSpPr>
                                          <p:cNvPr id="23" name="Group 4"/>
                                          <p:cNvGrpSpPr>
                                            <a:grpSpLocks noChangeAspect="1"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267073" y="4514852"/>
                                            <a:ext cx="3276601" cy="2114550"/>
                                            <a:chOff x="2466" y="1801"/>
                                            <a:chExt cx="2064" cy="1332"/>
                                          </a:xfrm>
                                        </p:grpSpPr>
                                        <p:sp>
                                          <p:nvSpPr>
                                            <p:cNvPr id="25" name="Line 36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540" y="3000"/>
                                              <a:ext cx="1990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6" name="Line 5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540" y="3003"/>
                                              <a:ext cx="1990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7" name="Line 6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540" y="2390"/>
                                              <a:ext cx="1990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8" name="Line 11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2546" y="1809"/>
                                              <a:ext cx="0" cy="122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9" name="Line 15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H="1">
                                              <a:off x="3484" y="3003"/>
                                              <a:ext cx="51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0" name="Line 16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H="1">
                                              <a:off x="3484" y="2390"/>
                                              <a:ext cx="51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" name="Line 17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H="1">
                                              <a:off x="2559" y="1819"/>
                                              <a:ext cx="51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2" name="Line 18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2540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3" name="Line 1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2872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4" name="Line 21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3535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5" name="Line 2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3867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6" name="Line 23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4198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7" name="Line 24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4530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8" name="Freeform 25"/>
                                            <p:cNvSpPr>
                                              <a:spLocks noEditPoint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466" y="3045"/>
                                              <a:ext cx="39" cy="6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95 w 195"/>
                                                <a:gd name="T1" fmla="*/ 153 h 306"/>
                                                <a:gd name="T2" fmla="*/ 188 w 195"/>
                                                <a:gd name="T3" fmla="*/ 216 h 306"/>
                                                <a:gd name="T4" fmla="*/ 170 w 195"/>
                                                <a:gd name="T5" fmla="*/ 265 h 306"/>
                                                <a:gd name="T6" fmla="*/ 140 w 195"/>
                                                <a:gd name="T7" fmla="*/ 296 h 306"/>
                                                <a:gd name="T8" fmla="*/ 98 w 195"/>
                                                <a:gd name="T9" fmla="*/ 306 h 306"/>
                                                <a:gd name="T10" fmla="*/ 56 w 195"/>
                                                <a:gd name="T11" fmla="*/ 296 h 306"/>
                                                <a:gd name="T12" fmla="*/ 25 w 195"/>
                                                <a:gd name="T13" fmla="*/ 266 h 306"/>
                                                <a:gd name="T14" fmla="*/ 6 w 195"/>
                                                <a:gd name="T15" fmla="*/ 217 h 306"/>
                                                <a:gd name="T16" fmla="*/ 0 w 195"/>
                                                <a:gd name="T17" fmla="*/ 153 h 306"/>
                                                <a:gd name="T18" fmla="*/ 6 w 195"/>
                                                <a:gd name="T19" fmla="*/ 90 h 306"/>
                                                <a:gd name="T20" fmla="*/ 25 w 195"/>
                                                <a:gd name="T21" fmla="*/ 41 h 306"/>
                                                <a:gd name="T22" fmla="*/ 55 w 195"/>
                                                <a:gd name="T23" fmla="*/ 10 h 306"/>
                                                <a:gd name="T24" fmla="*/ 98 w 195"/>
                                                <a:gd name="T25" fmla="*/ 0 h 306"/>
                                                <a:gd name="T26" fmla="*/ 140 w 195"/>
                                                <a:gd name="T27" fmla="*/ 10 h 306"/>
                                                <a:gd name="T28" fmla="*/ 169 w 195"/>
                                                <a:gd name="T29" fmla="*/ 40 h 306"/>
                                                <a:gd name="T30" fmla="*/ 188 w 195"/>
                                                <a:gd name="T31" fmla="*/ 89 h 306"/>
                                                <a:gd name="T32" fmla="*/ 195 w 195"/>
                                                <a:gd name="T33" fmla="*/ 153 h 306"/>
                                                <a:gd name="T34" fmla="*/ 159 w 195"/>
                                                <a:gd name="T35" fmla="*/ 153 h 306"/>
                                                <a:gd name="T36" fmla="*/ 155 w 195"/>
                                                <a:gd name="T37" fmla="*/ 97 h 306"/>
                                                <a:gd name="T38" fmla="*/ 143 w 195"/>
                                                <a:gd name="T39" fmla="*/ 60 h 306"/>
                                                <a:gd name="T40" fmla="*/ 124 w 195"/>
                                                <a:gd name="T41" fmla="*/ 38 h 306"/>
                                                <a:gd name="T42" fmla="*/ 98 w 195"/>
                                                <a:gd name="T43" fmla="*/ 30 h 306"/>
                                                <a:gd name="T44" fmla="*/ 71 w 195"/>
                                                <a:gd name="T45" fmla="*/ 38 h 306"/>
                                                <a:gd name="T46" fmla="*/ 52 w 195"/>
                                                <a:gd name="T47" fmla="*/ 60 h 306"/>
                                                <a:gd name="T48" fmla="*/ 41 w 195"/>
                                                <a:gd name="T49" fmla="*/ 98 h 306"/>
                                                <a:gd name="T50" fmla="*/ 37 w 195"/>
                                                <a:gd name="T51" fmla="*/ 153 h 306"/>
                                                <a:gd name="T52" fmla="*/ 41 w 195"/>
                                                <a:gd name="T53" fmla="*/ 209 h 306"/>
                                                <a:gd name="T54" fmla="*/ 52 w 195"/>
                                                <a:gd name="T55" fmla="*/ 247 h 306"/>
                                                <a:gd name="T56" fmla="*/ 71 w 195"/>
                                                <a:gd name="T57" fmla="*/ 268 h 306"/>
                                                <a:gd name="T58" fmla="*/ 98 w 195"/>
                                                <a:gd name="T59" fmla="*/ 277 h 306"/>
                                                <a:gd name="T60" fmla="*/ 124 w 195"/>
                                                <a:gd name="T61" fmla="*/ 268 h 306"/>
                                                <a:gd name="T62" fmla="*/ 143 w 195"/>
                                                <a:gd name="T63" fmla="*/ 247 h 306"/>
                                                <a:gd name="T64" fmla="*/ 155 w 195"/>
                                                <a:gd name="T65" fmla="*/ 209 h 306"/>
                                                <a:gd name="T66" fmla="*/ 159 w 195"/>
                                                <a:gd name="T67" fmla="*/ 153 h 306"/>
                                                <a:gd name="T68" fmla="*/ 128 w 195"/>
                                                <a:gd name="T69" fmla="*/ 153 h 306"/>
                                                <a:gd name="T70" fmla="*/ 126 w 195"/>
                                                <a:gd name="T71" fmla="*/ 166 h 306"/>
                                                <a:gd name="T72" fmla="*/ 119 w 195"/>
                                                <a:gd name="T73" fmla="*/ 177 h 306"/>
                                                <a:gd name="T74" fmla="*/ 109 w 195"/>
                                                <a:gd name="T75" fmla="*/ 184 h 306"/>
                                                <a:gd name="T76" fmla="*/ 97 w 195"/>
                                                <a:gd name="T77" fmla="*/ 186 h 306"/>
                                                <a:gd name="T78" fmla="*/ 85 w 195"/>
                                                <a:gd name="T79" fmla="*/ 184 h 306"/>
                                                <a:gd name="T80" fmla="*/ 75 w 195"/>
                                                <a:gd name="T81" fmla="*/ 177 h 306"/>
                                                <a:gd name="T82" fmla="*/ 68 w 195"/>
                                                <a:gd name="T83" fmla="*/ 166 h 306"/>
                                                <a:gd name="T84" fmla="*/ 66 w 195"/>
                                                <a:gd name="T85" fmla="*/ 153 h 306"/>
                                                <a:gd name="T86" fmla="*/ 68 w 195"/>
                                                <a:gd name="T87" fmla="*/ 141 h 306"/>
                                                <a:gd name="T88" fmla="*/ 75 w 195"/>
                                                <a:gd name="T89" fmla="*/ 130 h 306"/>
                                                <a:gd name="T90" fmla="*/ 85 w 195"/>
                                                <a:gd name="T91" fmla="*/ 124 h 306"/>
                                                <a:gd name="T92" fmla="*/ 97 w 195"/>
                                                <a:gd name="T93" fmla="*/ 122 h 306"/>
                                                <a:gd name="T94" fmla="*/ 109 w 195"/>
                                                <a:gd name="T95" fmla="*/ 124 h 306"/>
                                                <a:gd name="T96" fmla="*/ 119 w 195"/>
                                                <a:gd name="T97" fmla="*/ 130 h 306"/>
                                                <a:gd name="T98" fmla="*/ 126 w 195"/>
                                                <a:gd name="T99" fmla="*/ 141 h 306"/>
                                                <a:gd name="T100" fmla="*/ 128 w 195"/>
                                                <a:gd name="T101" fmla="*/ 153 h 30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95" h="306">
                                                  <a:moveTo>
                                                    <a:pt x="195" y="153"/>
                                                  </a:moveTo>
                                                  <a:lnTo>
                                                    <a:pt x="188" y="216"/>
                                                  </a:lnTo>
                                                  <a:lnTo>
                                                    <a:pt x="170" y="265"/>
                                                  </a:lnTo>
                                                  <a:lnTo>
                                                    <a:pt x="140" y="296"/>
                                                  </a:lnTo>
                                                  <a:lnTo>
                                                    <a:pt x="98" y="306"/>
                                                  </a:lnTo>
                                                  <a:lnTo>
                                                    <a:pt x="56" y="296"/>
                                                  </a:lnTo>
                                                  <a:lnTo>
                                                    <a:pt x="25" y="266"/>
                                                  </a:lnTo>
                                                  <a:lnTo>
                                                    <a:pt x="6" y="217"/>
                                                  </a:lnTo>
                                                  <a:lnTo>
                                                    <a:pt x="0" y="153"/>
                                                  </a:lnTo>
                                                  <a:lnTo>
                                                    <a:pt x="6" y="90"/>
                                                  </a:lnTo>
                                                  <a:lnTo>
                                                    <a:pt x="25" y="41"/>
                                                  </a:lnTo>
                                                  <a:lnTo>
                                                    <a:pt x="55" y="10"/>
                                                  </a:lnTo>
                                                  <a:lnTo>
                                                    <a:pt x="98" y="0"/>
                                                  </a:lnTo>
                                                  <a:lnTo>
                                                    <a:pt x="140" y="10"/>
                                                  </a:lnTo>
                                                  <a:lnTo>
                                                    <a:pt x="169" y="40"/>
                                                  </a:lnTo>
                                                  <a:lnTo>
                                                    <a:pt x="188" y="89"/>
                                                  </a:lnTo>
                                                  <a:lnTo>
                                                    <a:pt x="195" y="153"/>
                                                  </a:lnTo>
                                                  <a:close/>
                                                  <a:moveTo>
                                                    <a:pt x="159" y="153"/>
                                                  </a:moveTo>
                                                  <a:lnTo>
                                                    <a:pt x="155" y="97"/>
                                                  </a:lnTo>
                                                  <a:lnTo>
                                                    <a:pt x="143" y="60"/>
                                                  </a:lnTo>
                                                  <a:lnTo>
                                                    <a:pt x="124" y="38"/>
                                                  </a:lnTo>
                                                  <a:lnTo>
                                                    <a:pt x="98" y="30"/>
                                                  </a:lnTo>
                                                  <a:lnTo>
                                                    <a:pt x="71" y="38"/>
                                                  </a:lnTo>
                                                  <a:lnTo>
                                                    <a:pt x="52" y="60"/>
                                                  </a:lnTo>
                                                  <a:lnTo>
                                                    <a:pt x="41" y="98"/>
                                                  </a:lnTo>
                                                  <a:lnTo>
                                                    <a:pt x="37" y="153"/>
                                                  </a:lnTo>
                                                  <a:lnTo>
                                                    <a:pt x="41" y="209"/>
                                                  </a:lnTo>
                                                  <a:lnTo>
                                                    <a:pt x="52" y="247"/>
                                                  </a:lnTo>
                                                  <a:lnTo>
                                                    <a:pt x="71" y="268"/>
                                                  </a:lnTo>
                                                  <a:lnTo>
                                                    <a:pt x="98" y="277"/>
                                                  </a:lnTo>
                                                  <a:lnTo>
                                                    <a:pt x="124" y="268"/>
                                                  </a:lnTo>
                                                  <a:lnTo>
                                                    <a:pt x="143" y="247"/>
                                                  </a:lnTo>
                                                  <a:lnTo>
                                                    <a:pt x="155" y="209"/>
                                                  </a:lnTo>
                                                  <a:lnTo>
                                                    <a:pt x="159" y="153"/>
                                                  </a:lnTo>
                                                  <a:close/>
                                                  <a:moveTo>
                                                    <a:pt x="128" y="153"/>
                                                  </a:moveTo>
                                                  <a:lnTo>
                                                    <a:pt x="126" y="166"/>
                                                  </a:lnTo>
                                                  <a:lnTo>
                                                    <a:pt x="119" y="177"/>
                                                  </a:lnTo>
                                                  <a:lnTo>
                                                    <a:pt x="109" y="184"/>
                                                  </a:lnTo>
                                                  <a:lnTo>
                                                    <a:pt x="97" y="186"/>
                                                  </a:lnTo>
                                                  <a:lnTo>
                                                    <a:pt x="85" y="184"/>
                                                  </a:lnTo>
                                                  <a:lnTo>
                                                    <a:pt x="75" y="177"/>
                                                  </a:lnTo>
                                                  <a:lnTo>
                                                    <a:pt x="68" y="166"/>
                                                  </a:lnTo>
                                                  <a:lnTo>
                                                    <a:pt x="66" y="153"/>
                                                  </a:lnTo>
                                                  <a:lnTo>
                                                    <a:pt x="68" y="141"/>
                                                  </a:lnTo>
                                                  <a:lnTo>
                                                    <a:pt x="75" y="130"/>
                                                  </a:lnTo>
                                                  <a:lnTo>
                                                    <a:pt x="85" y="124"/>
                                                  </a:lnTo>
                                                  <a:lnTo>
                                                    <a:pt x="97" y="122"/>
                                                  </a:lnTo>
                                                  <a:lnTo>
                                                    <a:pt x="109" y="124"/>
                                                  </a:lnTo>
                                                  <a:lnTo>
                                                    <a:pt x="119" y="130"/>
                                                  </a:lnTo>
                                                  <a:lnTo>
                                                    <a:pt x="126" y="141"/>
                                                  </a:lnTo>
                                                  <a:lnTo>
                                                    <a:pt x="128" y="153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42" name="Freeform 32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856" y="3068"/>
                                              <a:ext cx="33" cy="6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162"/>
                                                <a:gd name="T1" fmla="*/ 301 h 301"/>
                                                <a:gd name="T2" fmla="*/ 0 w 162"/>
                                                <a:gd name="T3" fmla="*/ 276 h 301"/>
                                                <a:gd name="T4" fmla="*/ 51 w 162"/>
                                                <a:gd name="T5" fmla="*/ 219 h 301"/>
                                                <a:gd name="T6" fmla="*/ 80 w 162"/>
                                                <a:gd name="T7" fmla="*/ 183 h 301"/>
                                                <a:gd name="T8" fmla="*/ 96 w 162"/>
                                                <a:gd name="T9" fmla="*/ 159 h 301"/>
                                                <a:gd name="T10" fmla="*/ 109 w 162"/>
                                                <a:gd name="T11" fmla="*/ 134 h 301"/>
                                                <a:gd name="T12" fmla="*/ 119 w 162"/>
                                                <a:gd name="T13" fmla="*/ 108 h 301"/>
                                                <a:gd name="T14" fmla="*/ 121 w 162"/>
                                                <a:gd name="T15" fmla="*/ 83 h 301"/>
                                                <a:gd name="T16" fmla="*/ 118 w 162"/>
                                                <a:gd name="T17" fmla="*/ 61 h 301"/>
                                                <a:gd name="T18" fmla="*/ 107 w 162"/>
                                                <a:gd name="T19" fmla="*/ 44 h 301"/>
                                                <a:gd name="T20" fmla="*/ 88 w 162"/>
                                                <a:gd name="T21" fmla="*/ 33 h 301"/>
                                                <a:gd name="T22" fmla="*/ 64 w 162"/>
                                                <a:gd name="T23" fmla="*/ 30 h 301"/>
                                                <a:gd name="T24" fmla="*/ 41 w 162"/>
                                                <a:gd name="T25" fmla="*/ 33 h 301"/>
                                                <a:gd name="T26" fmla="*/ 10 w 162"/>
                                                <a:gd name="T27" fmla="*/ 43 h 301"/>
                                                <a:gd name="T28" fmla="*/ 4 w 162"/>
                                                <a:gd name="T29" fmla="*/ 13 h 301"/>
                                                <a:gd name="T30" fmla="*/ 37 w 162"/>
                                                <a:gd name="T31" fmla="*/ 3 h 301"/>
                                                <a:gd name="T32" fmla="*/ 70 w 162"/>
                                                <a:gd name="T33" fmla="*/ 0 h 301"/>
                                                <a:gd name="T34" fmla="*/ 106 w 162"/>
                                                <a:gd name="T35" fmla="*/ 6 h 301"/>
                                                <a:gd name="T36" fmla="*/ 134 w 162"/>
                                                <a:gd name="T37" fmla="*/ 22 h 301"/>
                                                <a:gd name="T38" fmla="*/ 152 w 162"/>
                                                <a:gd name="T39" fmla="*/ 49 h 301"/>
                                                <a:gd name="T40" fmla="*/ 158 w 162"/>
                                                <a:gd name="T41" fmla="*/ 82 h 301"/>
                                                <a:gd name="T42" fmla="*/ 155 w 162"/>
                                                <a:gd name="T43" fmla="*/ 108 h 301"/>
                                                <a:gd name="T44" fmla="*/ 145 w 162"/>
                                                <a:gd name="T45" fmla="*/ 134 h 301"/>
                                                <a:gd name="T46" fmla="*/ 131 w 162"/>
                                                <a:gd name="T47" fmla="*/ 160 h 301"/>
                                                <a:gd name="T48" fmla="*/ 114 w 162"/>
                                                <a:gd name="T49" fmla="*/ 184 h 301"/>
                                                <a:gd name="T50" fmla="*/ 85 w 162"/>
                                                <a:gd name="T51" fmla="*/ 217 h 301"/>
                                                <a:gd name="T52" fmla="*/ 38 w 162"/>
                                                <a:gd name="T53" fmla="*/ 271 h 301"/>
                                                <a:gd name="T54" fmla="*/ 162 w 162"/>
                                                <a:gd name="T55" fmla="*/ 271 h 301"/>
                                                <a:gd name="T56" fmla="*/ 162 w 162"/>
                                                <a:gd name="T57" fmla="*/ 301 h 301"/>
                                                <a:gd name="T58" fmla="*/ 0 w 162"/>
                                                <a:gd name="T59" fmla="*/ 301 h 30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62" h="301">
                                                  <a:moveTo>
                                                    <a:pt x="0" y="301"/>
                                                  </a:moveTo>
                                                  <a:lnTo>
                                                    <a:pt x="0" y="276"/>
                                                  </a:lnTo>
                                                  <a:lnTo>
                                                    <a:pt x="51" y="219"/>
                                                  </a:lnTo>
                                                  <a:lnTo>
                                                    <a:pt x="80" y="183"/>
                                                  </a:lnTo>
                                                  <a:lnTo>
                                                    <a:pt x="96" y="159"/>
                                                  </a:lnTo>
                                                  <a:lnTo>
                                                    <a:pt x="109" y="134"/>
                                                  </a:lnTo>
                                                  <a:lnTo>
                                                    <a:pt x="119" y="108"/>
                                                  </a:lnTo>
                                                  <a:lnTo>
                                                    <a:pt x="121" y="83"/>
                                                  </a:lnTo>
                                                  <a:lnTo>
                                                    <a:pt x="118" y="61"/>
                                                  </a:lnTo>
                                                  <a:lnTo>
                                                    <a:pt x="107" y="44"/>
                                                  </a:lnTo>
                                                  <a:lnTo>
                                                    <a:pt x="88" y="33"/>
                                                  </a:lnTo>
                                                  <a:lnTo>
                                                    <a:pt x="64" y="30"/>
                                                  </a:lnTo>
                                                  <a:lnTo>
                                                    <a:pt x="41" y="33"/>
                                                  </a:lnTo>
                                                  <a:lnTo>
                                                    <a:pt x="10" y="43"/>
                                                  </a:lnTo>
                                                  <a:lnTo>
                                                    <a:pt x="4" y="13"/>
                                                  </a:lnTo>
                                                  <a:lnTo>
                                                    <a:pt x="37" y="3"/>
                                                  </a:lnTo>
                                                  <a:lnTo>
                                                    <a:pt x="70" y="0"/>
                                                  </a:lnTo>
                                                  <a:lnTo>
                                                    <a:pt x="106" y="6"/>
                                                  </a:lnTo>
                                                  <a:lnTo>
                                                    <a:pt x="134" y="22"/>
                                                  </a:lnTo>
                                                  <a:lnTo>
                                                    <a:pt x="152" y="49"/>
                                                  </a:lnTo>
                                                  <a:lnTo>
                                                    <a:pt x="158" y="82"/>
                                                  </a:lnTo>
                                                  <a:lnTo>
                                                    <a:pt x="155" y="108"/>
                                                  </a:lnTo>
                                                  <a:lnTo>
                                                    <a:pt x="145" y="134"/>
                                                  </a:lnTo>
                                                  <a:lnTo>
                                                    <a:pt x="131" y="160"/>
                                                  </a:lnTo>
                                                  <a:lnTo>
                                                    <a:pt x="114" y="184"/>
                                                  </a:lnTo>
                                                  <a:lnTo>
                                                    <a:pt x="85" y="217"/>
                                                  </a:lnTo>
                                                  <a:lnTo>
                                                    <a:pt x="38" y="271"/>
                                                  </a:lnTo>
                                                  <a:lnTo>
                                                    <a:pt x="162" y="271"/>
                                                  </a:lnTo>
                                                  <a:lnTo>
                                                    <a:pt x="162" y="301"/>
                                                  </a:lnTo>
                                                  <a:lnTo>
                                                    <a:pt x="0" y="301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43" name="Freeform 34"/>
                                            <p:cNvSpPr>
                                              <a:spLocks noEditPoint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528" y="3068"/>
                                              <a:ext cx="36" cy="6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96 w 184"/>
                                                <a:gd name="T1" fmla="*/ 124 h 305"/>
                                                <a:gd name="T2" fmla="*/ 131 w 184"/>
                                                <a:gd name="T3" fmla="*/ 129 h 305"/>
                                                <a:gd name="T4" fmla="*/ 159 w 184"/>
                                                <a:gd name="T5" fmla="*/ 147 h 305"/>
                                                <a:gd name="T6" fmla="*/ 178 w 184"/>
                                                <a:gd name="T7" fmla="*/ 175 h 305"/>
                                                <a:gd name="T8" fmla="*/ 184 w 184"/>
                                                <a:gd name="T9" fmla="*/ 209 h 305"/>
                                                <a:gd name="T10" fmla="*/ 178 w 184"/>
                                                <a:gd name="T11" fmla="*/ 247 h 305"/>
                                                <a:gd name="T12" fmla="*/ 161 w 184"/>
                                                <a:gd name="T13" fmla="*/ 278 h 305"/>
                                                <a:gd name="T14" fmla="*/ 135 w 184"/>
                                                <a:gd name="T15" fmla="*/ 298 h 305"/>
                                                <a:gd name="T16" fmla="*/ 102 w 184"/>
                                                <a:gd name="T17" fmla="*/ 305 h 305"/>
                                                <a:gd name="T18" fmla="*/ 60 w 184"/>
                                                <a:gd name="T19" fmla="*/ 295 h 305"/>
                                                <a:gd name="T20" fmla="*/ 27 w 184"/>
                                                <a:gd name="T21" fmla="*/ 263 h 305"/>
                                                <a:gd name="T22" fmla="*/ 7 w 184"/>
                                                <a:gd name="T23" fmla="*/ 214 h 305"/>
                                                <a:gd name="T24" fmla="*/ 0 w 184"/>
                                                <a:gd name="T25" fmla="*/ 156 h 305"/>
                                                <a:gd name="T26" fmla="*/ 7 w 184"/>
                                                <a:gd name="T27" fmla="*/ 95 h 305"/>
                                                <a:gd name="T28" fmla="*/ 28 w 184"/>
                                                <a:gd name="T29" fmla="*/ 44 h 305"/>
                                                <a:gd name="T30" fmla="*/ 63 w 184"/>
                                                <a:gd name="T31" fmla="*/ 11 h 305"/>
                                                <a:gd name="T32" fmla="*/ 108 w 184"/>
                                                <a:gd name="T33" fmla="*/ 0 h 305"/>
                                                <a:gd name="T34" fmla="*/ 140 w 184"/>
                                                <a:gd name="T35" fmla="*/ 2 h 305"/>
                                                <a:gd name="T36" fmla="*/ 167 w 184"/>
                                                <a:gd name="T37" fmla="*/ 9 h 305"/>
                                                <a:gd name="T38" fmla="*/ 161 w 184"/>
                                                <a:gd name="T39" fmla="*/ 40 h 305"/>
                                                <a:gd name="T40" fmla="*/ 134 w 184"/>
                                                <a:gd name="T41" fmla="*/ 32 h 305"/>
                                                <a:gd name="T42" fmla="*/ 108 w 184"/>
                                                <a:gd name="T43" fmla="*/ 30 h 305"/>
                                                <a:gd name="T44" fmla="*/ 78 w 184"/>
                                                <a:gd name="T45" fmla="*/ 38 h 305"/>
                                                <a:gd name="T46" fmla="*/ 56 w 184"/>
                                                <a:gd name="T47" fmla="*/ 62 h 305"/>
                                                <a:gd name="T48" fmla="*/ 41 w 184"/>
                                                <a:gd name="T49" fmla="*/ 100 h 305"/>
                                                <a:gd name="T50" fmla="*/ 37 w 184"/>
                                                <a:gd name="T51" fmla="*/ 146 h 305"/>
                                                <a:gd name="T52" fmla="*/ 65 w 184"/>
                                                <a:gd name="T53" fmla="*/ 129 h 305"/>
                                                <a:gd name="T54" fmla="*/ 96 w 184"/>
                                                <a:gd name="T55" fmla="*/ 124 h 305"/>
                                                <a:gd name="T56" fmla="*/ 100 w 184"/>
                                                <a:gd name="T57" fmla="*/ 276 h 305"/>
                                                <a:gd name="T58" fmla="*/ 120 w 184"/>
                                                <a:gd name="T59" fmla="*/ 271 h 305"/>
                                                <a:gd name="T60" fmla="*/ 135 w 184"/>
                                                <a:gd name="T61" fmla="*/ 259 h 305"/>
                                                <a:gd name="T62" fmla="*/ 145 w 184"/>
                                                <a:gd name="T63" fmla="*/ 239 h 305"/>
                                                <a:gd name="T64" fmla="*/ 147 w 184"/>
                                                <a:gd name="T65" fmla="*/ 213 h 305"/>
                                                <a:gd name="T66" fmla="*/ 144 w 184"/>
                                                <a:gd name="T67" fmla="*/ 188 h 305"/>
                                                <a:gd name="T68" fmla="*/ 134 w 184"/>
                                                <a:gd name="T69" fmla="*/ 170 h 305"/>
                                                <a:gd name="T70" fmla="*/ 117 w 184"/>
                                                <a:gd name="T71" fmla="*/ 158 h 305"/>
                                                <a:gd name="T72" fmla="*/ 96 w 184"/>
                                                <a:gd name="T73" fmla="*/ 154 h 305"/>
                                                <a:gd name="T74" fmla="*/ 65 w 184"/>
                                                <a:gd name="T75" fmla="*/ 159 h 305"/>
                                                <a:gd name="T76" fmla="*/ 38 w 184"/>
                                                <a:gd name="T77" fmla="*/ 176 h 305"/>
                                                <a:gd name="T78" fmla="*/ 41 w 184"/>
                                                <a:gd name="T79" fmla="*/ 212 h 305"/>
                                                <a:gd name="T80" fmla="*/ 56 w 184"/>
                                                <a:gd name="T81" fmla="*/ 245 h 305"/>
                                                <a:gd name="T82" fmla="*/ 76 w 184"/>
                                                <a:gd name="T83" fmla="*/ 267 h 305"/>
                                                <a:gd name="T84" fmla="*/ 100 w 184"/>
                                                <a:gd name="T85" fmla="*/ 276 h 30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84" h="305">
                                                  <a:moveTo>
                                                    <a:pt x="96" y="124"/>
                                                  </a:moveTo>
                                                  <a:lnTo>
                                                    <a:pt x="131" y="129"/>
                                                  </a:lnTo>
                                                  <a:lnTo>
                                                    <a:pt x="159" y="147"/>
                                                  </a:lnTo>
                                                  <a:lnTo>
                                                    <a:pt x="178" y="175"/>
                                                  </a:lnTo>
                                                  <a:lnTo>
                                                    <a:pt x="184" y="209"/>
                                                  </a:lnTo>
                                                  <a:lnTo>
                                                    <a:pt x="178" y="247"/>
                                                  </a:lnTo>
                                                  <a:lnTo>
                                                    <a:pt x="161" y="278"/>
                                                  </a:lnTo>
                                                  <a:lnTo>
                                                    <a:pt x="135" y="298"/>
                                                  </a:lnTo>
                                                  <a:lnTo>
                                                    <a:pt x="102" y="305"/>
                                                  </a:lnTo>
                                                  <a:lnTo>
                                                    <a:pt x="60" y="295"/>
                                                  </a:lnTo>
                                                  <a:lnTo>
                                                    <a:pt x="27" y="263"/>
                                                  </a:lnTo>
                                                  <a:lnTo>
                                                    <a:pt x="7" y="214"/>
                                                  </a:lnTo>
                                                  <a:lnTo>
                                                    <a:pt x="0" y="156"/>
                                                  </a:lnTo>
                                                  <a:lnTo>
                                                    <a:pt x="7" y="95"/>
                                                  </a:lnTo>
                                                  <a:lnTo>
                                                    <a:pt x="28" y="44"/>
                                                  </a:lnTo>
                                                  <a:lnTo>
                                                    <a:pt x="63" y="11"/>
                                                  </a:lnTo>
                                                  <a:lnTo>
                                                    <a:pt x="108" y="0"/>
                                                  </a:lnTo>
                                                  <a:lnTo>
                                                    <a:pt x="140" y="2"/>
                                                  </a:lnTo>
                                                  <a:lnTo>
                                                    <a:pt x="167" y="9"/>
                                                  </a:lnTo>
                                                  <a:lnTo>
                                                    <a:pt x="161" y="40"/>
                                                  </a:lnTo>
                                                  <a:lnTo>
                                                    <a:pt x="134" y="32"/>
                                                  </a:lnTo>
                                                  <a:lnTo>
                                                    <a:pt x="108" y="30"/>
                                                  </a:lnTo>
                                                  <a:lnTo>
                                                    <a:pt x="78" y="38"/>
                                                  </a:lnTo>
                                                  <a:lnTo>
                                                    <a:pt x="56" y="62"/>
                                                  </a:lnTo>
                                                  <a:lnTo>
                                                    <a:pt x="41" y="100"/>
                                                  </a:lnTo>
                                                  <a:lnTo>
                                                    <a:pt x="37" y="146"/>
                                                  </a:lnTo>
                                                  <a:lnTo>
                                                    <a:pt x="65" y="129"/>
                                                  </a:lnTo>
                                                  <a:lnTo>
                                                    <a:pt x="96" y="124"/>
                                                  </a:lnTo>
                                                  <a:close/>
                                                  <a:moveTo>
                                                    <a:pt x="100" y="276"/>
                                                  </a:moveTo>
                                                  <a:lnTo>
                                                    <a:pt x="120" y="271"/>
                                                  </a:lnTo>
                                                  <a:lnTo>
                                                    <a:pt x="135" y="259"/>
                                                  </a:lnTo>
                                                  <a:lnTo>
                                                    <a:pt x="145" y="239"/>
                                                  </a:lnTo>
                                                  <a:lnTo>
                                                    <a:pt x="147" y="213"/>
                                                  </a:lnTo>
                                                  <a:lnTo>
                                                    <a:pt x="144" y="188"/>
                                                  </a:lnTo>
                                                  <a:lnTo>
                                                    <a:pt x="134" y="170"/>
                                                  </a:lnTo>
                                                  <a:lnTo>
                                                    <a:pt x="117" y="158"/>
                                                  </a:lnTo>
                                                  <a:lnTo>
                                                    <a:pt x="96" y="154"/>
                                                  </a:lnTo>
                                                  <a:lnTo>
                                                    <a:pt x="65" y="159"/>
                                                  </a:lnTo>
                                                  <a:lnTo>
                                                    <a:pt x="38" y="176"/>
                                                  </a:lnTo>
                                                  <a:lnTo>
                                                    <a:pt x="41" y="212"/>
                                                  </a:lnTo>
                                                  <a:lnTo>
                                                    <a:pt x="56" y="245"/>
                                                  </a:lnTo>
                                                  <a:lnTo>
                                                    <a:pt x="76" y="267"/>
                                                  </a:lnTo>
                                                  <a:lnTo>
                                                    <a:pt x="100" y="276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44" name="Line 35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2540" y="1801"/>
                                              <a:ext cx="0" cy="122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45" name="Freeform 33"/>
                                            <p:cNvSpPr>
                                              <a:spLocks noEditPoint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240" y="3074"/>
                                              <a:ext cx="40" cy="5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63 w 200"/>
                                                <a:gd name="T1" fmla="*/ 227 h 294"/>
                                                <a:gd name="T2" fmla="*/ 163 w 200"/>
                                                <a:gd name="T3" fmla="*/ 294 h 294"/>
                                                <a:gd name="T4" fmla="*/ 129 w 200"/>
                                                <a:gd name="T5" fmla="*/ 294 h 294"/>
                                                <a:gd name="T6" fmla="*/ 129 w 200"/>
                                                <a:gd name="T7" fmla="*/ 227 h 294"/>
                                                <a:gd name="T8" fmla="*/ 0 w 200"/>
                                                <a:gd name="T9" fmla="*/ 227 h 294"/>
                                                <a:gd name="T10" fmla="*/ 0 w 200"/>
                                                <a:gd name="T11" fmla="*/ 201 h 294"/>
                                                <a:gd name="T12" fmla="*/ 117 w 200"/>
                                                <a:gd name="T13" fmla="*/ 0 h 294"/>
                                                <a:gd name="T14" fmla="*/ 163 w 200"/>
                                                <a:gd name="T15" fmla="*/ 0 h 294"/>
                                                <a:gd name="T16" fmla="*/ 163 w 200"/>
                                                <a:gd name="T17" fmla="*/ 197 h 294"/>
                                                <a:gd name="T18" fmla="*/ 200 w 200"/>
                                                <a:gd name="T19" fmla="*/ 197 h 294"/>
                                                <a:gd name="T20" fmla="*/ 200 w 200"/>
                                                <a:gd name="T21" fmla="*/ 227 h 294"/>
                                                <a:gd name="T22" fmla="*/ 163 w 200"/>
                                                <a:gd name="T23" fmla="*/ 227 h 294"/>
                                                <a:gd name="T24" fmla="*/ 129 w 200"/>
                                                <a:gd name="T25" fmla="*/ 34 h 294"/>
                                                <a:gd name="T26" fmla="*/ 35 w 200"/>
                                                <a:gd name="T27" fmla="*/ 197 h 294"/>
                                                <a:gd name="T28" fmla="*/ 129 w 200"/>
                                                <a:gd name="T29" fmla="*/ 197 h 294"/>
                                                <a:gd name="T30" fmla="*/ 129 w 200"/>
                                                <a:gd name="T31" fmla="*/ 34 h 29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00" h="294">
                                                  <a:moveTo>
                                                    <a:pt x="163" y="227"/>
                                                  </a:moveTo>
                                                  <a:lnTo>
                                                    <a:pt x="163" y="294"/>
                                                  </a:lnTo>
                                                  <a:lnTo>
                                                    <a:pt x="129" y="294"/>
                                                  </a:lnTo>
                                                  <a:lnTo>
                                                    <a:pt x="129" y="227"/>
                                                  </a:lnTo>
                                                  <a:lnTo>
                                                    <a:pt x="0" y="227"/>
                                                  </a:lnTo>
                                                  <a:lnTo>
                                                    <a:pt x="0" y="201"/>
                                                  </a:lnTo>
                                                  <a:lnTo>
                                                    <a:pt x="117" y="0"/>
                                                  </a:lnTo>
                                                  <a:lnTo>
                                                    <a:pt x="163" y="0"/>
                                                  </a:lnTo>
                                                  <a:lnTo>
                                                    <a:pt x="163" y="197"/>
                                                  </a:lnTo>
                                                  <a:lnTo>
                                                    <a:pt x="200" y="197"/>
                                                  </a:lnTo>
                                                  <a:lnTo>
                                                    <a:pt x="200" y="227"/>
                                                  </a:lnTo>
                                                  <a:lnTo>
                                                    <a:pt x="163" y="227"/>
                                                  </a:lnTo>
                                                  <a:close/>
                                                  <a:moveTo>
                                                    <a:pt x="129" y="34"/>
                                                  </a:moveTo>
                                                  <a:lnTo>
                                                    <a:pt x="35" y="197"/>
                                                  </a:lnTo>
                                                  <a:lnTo>
                                                    <a:pt x="129" y="197"/>
                                                  </a:lnTo>
                                                  <a:lnTo>
                                                    <a:pt x="129" y="34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 dirty="0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24" name="Textfeld 23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6043812" y="6477000"/>
                                            <a:ext cx="1215397" cy="492443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de-DE" sz="1000" dirty="0" smtClean="0"/>
                                              <a:t>Sports </a:t>
                                            </a:r>
                                            <a:r>
                                              <a:rPr lang="de-DE" sz="1000" dirty="0" err="1" smtClean="0"/>
                                              <a:t>references</a:t>
                                            </a:r>
                                            <a:endParaRPr lang="de-DE" sz="1000" dirty="0"/>
                                          </a:p>
                                          <a:p>
                                            <a:r>
                                              <a:rPr lang="de-DE" sz="1000" dirty="0"/>
                                              <a:t>in </a:t>
                                            </a:r>
                                            <a:r>
                                              <a:rPr lang="de-DE" sz="1000" dirty="0" err="1"/>
                                              <a:t>sentence</a:t>
                                            </a:r>
                                            <a:endParaRPr lang="de-DE" sz="1000" dirty="0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6" name="Ellipse 15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4267188" y="5676602"/>
                                          <a:ext cx="88107" cy="7620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" name="Ellipse 16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4276097" y="5214610"/>
                                          <a:ext cx="88107" cy="7620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" name="Ellipse 17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4495788" y="4909810"/>
                                          <a:ext cx="88107" cy="7620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9" name="Gleichschenkliges Dreieck 18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4981189" y="4962228"/>
                                          <a:ext cx="152400" cy="104774"/>
                                        </a:xfrm>
                                        <a:prstGeom prst="triangle">
                                          <a:avLst/>
                                        </a:prstGeom>
                                        <a:solidFill>
                                          <a:schemeClr val="accent2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0" name="Gleichschenkliges Dreieck 19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5181600" y="5924223"/>
                                          <a:ext cx="152400" cy="104774"/>
                                        </a:xfrm>
                                        <a:prstGeom prst="triangle">
                                          <a:avLst/>
                                        </a:prstGeom>
                                        <a:solidFill>
                                          <a:schemeClr val="accent2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1" name="Gleichschenkliges Dreieck 20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5410188" y="4733628"/>
                                          <a:ext cx="152400" cy="104774"/>
                                        </a:xfrm>
                                        <a:prstGeom prst="triangle">
                                          <a:avLst/>
                                        </a:prstGeom>
                                        <a:solidFill>
                                          <a:schemeClr val="accent2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2" name="Ellipse 21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3883190" y="5976610"/>
                                          <a:ext cx="88107" cy="7620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</p:grpSp>
                              </p:grpSp>
                              <p:sp>
                                <p:nvSpPr>
                                  <p:cNvPr id="7" name="Ellipse 6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-630" y="2802064"/>
                                    <a:ext cx="237331" cy="251617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accent1"/>
                                  </a:solidFill>
                                  <a:ln w="9525" cap="flat" cmpd="sng" algn="ctr">
                                    <a:noFill/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rtlCol="0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indent="0" algn="l" defTabSz="914400" rtl="0" eaLnBrk="1" fontAlgn="base" latinLnBrk="0" hangingPunct="1">
                                      <a:lnSpc>
                                        <a:spcPct val="110000"/>
                                      </a:lnSpc>
                                      <a:spcBef>
                                        <a:spcPct val="10000"/>
                                      </a:spcBef>
                                      <a:spcAft>
                                        <a:spcPct val="30000"/>
                                      </a:spcAft>
                                      <a:buClr>
                                        <a:schemeClr val="tx2"/>
                                      </a:buClr>
                                      <a:buSzTx/>
                                      <a:buFont typeface="Tahoma" pitchFamily="34" charset="0"/>
                                      <a:buNone/>
                                      <a:tabLst/>
                                    </a:pPr>
                                    <a:endParaRPr kumimoji="0" lang="de-DE" sz="24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ahoma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" name="Gleichschenkliges Dreieck 7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-9539" y="3170927"/>
                                    <a:ext cx="235944" cy="181770"/>
                                  </a:xfrm>
                                  <a:prstGeom prst="triangle">
                                    <a:avLst/>
                                  </a:prstGeom>
                                  <a:solidFill>
                                    <a:schemeClr val="accent2"/>
                                  </a:solidFill>
                                  <a:ln w="9525" cap="flat" cmpd="sng" algn="ctr">
                                    <a:noFill/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rtlCol="0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indent="0" algn="l" defTabSz="914400" rtl="0" eaLnBrk="1" fontAlgn="base" latinLnBrk="0" hangingPunct="1">
                                      <a:lnSpc>
                                        <a:spcPct val="110000"/>
                                      </a:lnSpc>
                                      <a:spcBef>
                                        <a:spcPct val="10000"/>
                                      </a:spcBef>
                                      <a:spcAft>
                                        <a:spcPct val="30000"/>
                                      </a:spcAft>
                                      <a:buClr>
                                        <a:schemeClr val="tx2"/>
                                      </a:buClr>
                                      <a:buSzTx/>
                                      <a:buFont typeface="Tahoma" pitchFamily="34" charset="0"/>
                                      <a:buNone/>
                                      <a:tabLst/>
                                    </a:pPr>
                                    <a:endParaRPr kumimoji="0" lang="de-DE" sz="24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ahoma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9" name="Textfeld 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51409" y="3142024"/>
                                    <a:ext cx="1497526" cy="36317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de-DE" sz="1600" dirty="0" smtClean="0"/>
                                      <a:t>Tiger </a:t>
                                    </a:r>
                                    <a:r>
                                      <a:rPr lang="de-DE" sz="1600" dirty="0" err="1" smtClean="0"/>
                                      <a:t>as</a:t>
                                    </a:r>
                                    <a:r>
                                      <a:rPr lang="de-DE" sz="1600" dirty="0" smtClean="0"/>
                                      <a:t> Name</a:t>
                                    </a:r>
                                    <a:endParaRPr lang="de-DE" sz="1600" dirty="0"/>
                                  </a:p>
                                </p:txBody>
                              </p:sp>
                              <p:sp>
                                <p:nvSpPr>
                                  <p:cNvPr id="10" name="Textfeld 9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36701" y="2743200"/>
                                    <a:ext cx="1584088" cy="36317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de-DE" sz="1600" dirty="0" smtClean="0"/>
                                      <a:t>Tiger </a:t>
                                    </a:r>
                                    <a:r>
                                      <a:rPr lang="de-DE" sz="1600" dirty="0" err="1" smtClean="0"/>
                                      <a:t>as</a:t>
                                    </a:r>
                                    <a:r>
                                      <a:rPr lang="de-DE" sz="1600" dirty="0" smtClean="0"/>
                                      <a:t> </a:t>
                                    </a:r>
                                    <a:r>
                                      <a:rPr lang="de-DE" sz="1600" dirty="0" err="1" smtClean="0"/>
                                      <a:t>Animal</a:t>
                                    </a:r>
                                    <a:endParaRPr lang="de-DE" sz="1600" dirty="0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9" name="Ellipse 48"/>
                                <p:cNvSpPr/>
                                <p:nvPr/>
                              </p:nvSpPr>
                              <p:spPr bwMode="auto">
                                <a:xfrm>
                                  <a:off x="3045002" y="3124200"/>
                                  <a:ext cx="88107" cy="762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accent1"/>
                                </a:solidFill>
                                <a:ln w="9525" cap="flat" cmpd="sng" algn="ctr">
                                  <a:noFill/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rtlCol="0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indent="0" algn="l" defTabSz="914400" rtl="0" eaLnBrk="1" fontAlgn="base" latinLnBrk="0" hangingPunct="1">
                                    <a:lnSpc>
                                      <a:spcPct val="110000"/>
                                    </a:lnSpc>
                                    <a:spcBef>
                                      <a:spcPct val="10000"/>
                                    </a:spcBef>
                                    <a:spcAft>
                                      <a:spcPct val="30000"/>
                                    </a:spcAft>
                                    <a:buClr>
                                      <a:schemeClr val="tx2"/>
                                    </a:buClr>
                                    <a:buSzTx/>
                                    <a:buFont typeface="Tahoma" pitchFamily="34" charset="0"/>
                                    <a:buNone/>
                                    <a:tabLst/>
                                  </a:pPr>
                                  <a:endParaRPr kumimoji="0" lang="de-DE" sz="2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ahoma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3" name="Line 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69623" y="2407441"/>
                                <a:ext cx="540377" cy="1859759"/>
                              </a:xfrm>
                              <a:prstGeom prst="line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54" name="Line 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726823" y="2407441"/>
                              <a:ext cx="540377" cy="1859759"/>
                            </a:xfrm>
                            <a:prstGeom prst="line">
                              <a:avLst/>
                            </a:prstGeom>
                            <a:ln>
                              <a:headEnd/>
                              <a:tailEnd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cxnSp>
              <p:nvCxnSpPr>
                <p:cNvPr id="64" name="Gerade Verbindung mit Pfeil 63"/>
                <p:cNvCxnSpPr/>
                <p:nvPr/>
              </p:nvCxnSpPr>
              <p:spPr bwMode="auto">
                <a:xfrm flipH="1" flipV="1">
                  <a:off x="4200536" y="2928908"/>
                  <a:ext cx="245720" cy="9528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 Verbindung mit Pfeil 64"/>
                <p:cNvCxnSpPr/>
                <p:nvPr/>
              </p:nvCxnSpPr>
              <p:spPr bwMode="auto">
                <a:xfrm flipH="1" flipV="1">
                  <a:off x="4431507" y="3124201"/>
                  <a:ext cx="196860" cy="71407"/>
                </a:xfrm>
                <a:prstGeom prst="straightConnector1">
                  <a:avLst/>
                </a:prstGeom>
                <a:ln>
                  <a:headEnd type="arrow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Freeform 33"/>
              <p:cNvSpPr>
                <a:spLocks noEditPoints="1"/>
              </p:cNvSpPr>
              <p:nvPr/>
            </p:nvSpPr>
            <p:spPr bwMode="auto">
              <a:xfrm>
                <a:off x="2908300" y="2819400"/>
                <a:ext cx="63500" cy="93663"/>
              </a:xfrm>
              <a:custGeom>
                <a:avLst/>
                <a:gdLst>
                  <a:gd name="T0" fmla="*/ 163 w 200"/>
                  <a:gd name="T1" fmla="*/ 227 h 294"/>
                  <a:gd name="T2" fmla="*/ 163 w 200"/>
                  <a:gd name="T3" fmla="*/ 294 h 294"/>
                  <a:gd name="T4" fmla="*/ 129 w 200"/>
                  <a:gd name="T5" fmla="*/ 294 h 294"/>
                  <a:gd name="T6" fmla="*/ 129 w 200"/>
                  <a:gd name="T7" fmla="*/ 227 h 294"/>
                  <a:gd name="T8" fmla="*/ 0 w 200"/>
                  <a:gd name="T9" fmla="*/ 227 h 294"/>
                  <a:gd name="T10" fmla="*/ 0 w 200"/>
                  <a:gd name="T11" fmla="*/ 201 h 294"/>
                  <a:gd name="T12" fmla="*/ 117 w 200"/>
                  <a:gd name="T13" fmla="*/ 0 h 294"/>
                  <a:gd name="T14" fmla="*/ 163 w 200"/>
                  <a:gd name="T15" fmla="*/ 0 h 294"/>
                  <a:gd name="T16" fmla="*/ 163 w 200"/>
                  <a:gd name="T17" fmla="*/ 197 h 294"/>
                  <a:gd name="T18" fmla="*/ 200 w 200"/>
                  <a:gd name="T19" fmla="*/ 197 h 294"/>
                  <a:gd name="T20" fmla="*/ 200 w 200"/>
                  <a:gd name="T21" fmla="*/ 227 h 294"/>
                  <a:gd name="T22" fmla="*/ 163 w 200"/>
                  <a:gd name="T23" fmla="*/ 227 h 294"/>
                  <a:gd name="T24" fmla="*/ 129 w 200"/>
                  <a:gd name="T25" fmla="*/ 34 h 294"/>
                  <a:gd name="T26" fmla="*/ 35 w 200"/>
                  <a:gd name="T27" fmla="*/ 197 h 294"/>
                  <a:gd name="T28" fmla="*/ 129 w 200"/>
                  <a:gd name="T29" fmla="*/ 197 h 294"/>
                  <a:gd name="T30" fmla="*/ 129 w 200"/>
                  <a:gd name="T31" fmla="*/ 3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294">
                    <a:moveTo>
                      <a:pt x="163" y="227"/>
                    </a:moveTo>
                    <a:lnTo>
                      <a:pt x="163" y="294"/>
                    </a:lnTo>
                    <a:lnTo>
                      <a:pt x="129" y="294"/>
                    </a:lnTo>
                    <a:lnTo>
                      <a:pt x="129" y="227"/>
                    </a:lnTo>
                    <a:lnTo>
                      <a:pt x="0" y="227"/>
                    </a:lnTo>
                    <a:lnTo>
                      <a:pt x="0" y="201"/>
                    </a:lnTo>
                    <a:lnTo>
                      <a:pt x="117" y="0"/>
                    </a:lnTo>
                    <a:lnTo>
                      <a:pt x="163" y="0"/>
                    </a:lnTo>
                    <a:lnTo>
                      <a:pt x="163" y="197"/>
                    </a:lnTo>
                    <a:lnTo>
                      <a:pt x="200" y="197"/>
                    </a:lnTo>
                    <a:lnTo>
                      <a:pt x="200" y="227"/>
                    </a:lnTo>
                    <a:lnTo>
                      <a:pt x="163" y="227"/>
                    </a:lnTo>
                    <a:close/>
                    <a:moveTo>
                      <a:pt x="129" y="34"/>
                    </a:moveTo>
                    <a:lnTo>
                      <a:pt x="35" y="197"/>
                    </a:lnTo>
                    <a:lnTo>
                      <a:pt x="129" y="197"/>
                    </a:lnTo>
                    <a:lnTo>
                      <a:pt x="12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18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Soft Margin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inseparable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practice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not </a:t>
            </a:r>
            <a:r>
              <a:rPr lang="de-DE" dirty="0" err="1" smtClean="0"/>
              <a:t>perfectly</a:t>
            </a:r>
            <a:r>
              <a:rPr lang="de-DE" dirty="0" smtClean="0"/>
              <a:t> </a:t>
            </a:r>
            <a:r>
              <a:rPr lang="de-DE" dirty="0" err="1" smtClean="0"/>
              <a:t>separable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Soft-Margin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classifications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adjust</a:t>
            </a:r>
            <a:r>
              <a:rPr lang="de-DE" dirty="0" smtClean="0"/>
              <a:t> </a:t>
            </a:r>
            <a:r>
              <a:rPr lang="de-DE" dirty="0" err="1" smtClean="0"/>
              <a:t>tradeoff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: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atapoints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correct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side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outside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margin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de-DE" dirty="0" smtClean="0"/>
              <a:t>Margin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endParaRPr lang="de-DE" dirty="0" smtClean="0"/>
          </a:p>
          <a:p>
            <a:pPr lvl="1"/>
            <a:r>
              <a:rPr lang="de-DE" dirty="0" err="1" smtClean="0"/>
              <a:t>Specialized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ptimization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lgorithms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SVMs </a:t>
            </a:r>
            <a:r>
              <a:rPr lang="de-DE" dirty="0" err="1" smtClean="0"/>
              <a:t>exist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SVM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>,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popular</a:t>
            </a:r>
            <a:endParaRPr lang="de-DE" dirty="0" smtClean="0"/>
          </a:p>
          <a:p>
            <a:pPr lvl="1"/>
            <a:r>
              <a:rPr lang="de-DE" dirty="0" err="1" smtClean="0"/>
              <a:t>Very</a:t>
            </a:r>
            <a:r>
              <a:rPr lang="de-DE" dirty="0" smtClean="0"/>
              <a:t> robust, </a:t>
            </a:r>
            <a:r>
              <a:rPr lang="de-DE" dirty="0" err="1" smtClean="0"/>
              <a:t>and</a:t>
            </a:r>
            <a:r>
              <a:rPr lang="de-DE" dirty="0" smtClean="0"/>
              <a:t> fast,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tx2"/>
                </a:solidFill>
              </a:rPr>
              <a:t>support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vectors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endParaRPr lang="de-DE" dirty="0" smtClean="0"/>
          </a:p>
          <a:p>
            <a:pPr lvl="1"/>
            <a:r>
              <a:rPr lang="de-DE" dirty="0" smtClean="0"/>
              <a:t>=&gt; robust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Interpretation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Hyperplane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matter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grpSp>
        <p:nvGrpSpPr>
          <p:cNvPr id="128" name="Gruppieren 127"/>
          <p:cNvGrpSpPr/>
          <p:nvPr/>
        </p:nvGrpSpPr>
        <p:grpSpPr>
          <a:xfrm>
            <a:off x="990600" y="2590800"/>
            <a:ext cx="5897148" cy="2669233"/>
            <a:chOff x="1038599" y="2590800"/>
            <a:chExt cx="5897148" cy="2669233"/>
          </a:xfrm>
        </p:grpSpPr>
        <p:sp>
          <p:nvSpPr>
            <p:cNvPr id="129" name="Freeform 32"/>
            <p:cNvSpPr>
              <a:spLocks/>
            </p:cNvSpPr>
            <p:nvPr/>
          </p:nvSpPr>
          <p:spPr bwMode="auto">
            <a:xfrm>
              <a:off x="2919412" y="3713162"/>
              <a:ext cx="52388" cy="96838"/>
            </a:xfrm>
            <a:custGeom>
              <a:avLst/>
              <a:gdLst>
                <a:gd name="T0" fmla="*/ 0 w 162"/>
                <a:gd name="T1" fmla="*/ 301 h 301"/>
                <a:gd name="T2" fmla="*/ 0 w 162"/>
                <a:gd name="T3" fmla="*/ 276 h 301"/>
                <a:gd name="T4" fmla="*/ 51 w 162"/>
                <a:gd name="T5" fmla="*/ 219 h 301"/>
                <a:gd name="T6" fmla="*/ 80 w 162"/>
                <a:gd name="T7" fmla="*/ 183 h 301"/>
                <a:gd name="T8" fmla="*/ 96 w 162"/>
                <a:gd name="T9" fmla="*/ 159 h 301"/>
                <a:gd name="T10" fmla="*/ 109 w 162"/>
                <a:gd name="T11" fmla="*/ 134 h 301"/>
                <a:gd name="T12" fmla="*/ 119 w 162"/>
                <a:gd name="T13" fmla="*/ 108 h 301"/>
                <a:gd name="T14" fmla="*/ 121 w 162"/>
                <a:gd name="T15" fmla="*/ 83 h 301"/>
                <a:gd name="T16" fmla="*/ 118 w 162"/>
                <a:gd name="T17" fmla="*/ 61 h 301"/>
                <a:gd name="T18" fmla="*/ 107 w 162"/>
                <a:gd name="T19" fmla="*/ 44 h 301"/>
                <a:gd name="T20" fmla="*/ 88 w 162"/>
                <a:gd name="T21" fmla="*/ 33 h 301"/>
                <a:gd name="T22" fmla="*/ 64 w 162"/>
                <a:gd name="T23" fmla="*/ 30 h 301"/>
                <a:gd name="T24" fmla="*/ 41 w 162"/>
                <a:gd name="T25" fmla="*/ 33 h 301"/>
                <a:gd name="T26" fmla="*/ 10 w 162"/>
                <a:gd name="T27" fmla="*/ 43 h 301"/>
                <a:gd name="T28" fmla="*/ 4 w 162"/>
                <a:gd name="T29" fmla="*/ 13 h 301"/>
                <a:gd name="T30" fmla="*/ 37 w 162"/>
                <a:gd name="T31" fmla="*/ 3 h 301"/>
                <a:gd name="T32" fmla="*/ 70 w 162"/>
                <a:gd name="T33" fmla="*/ 0 h 301"/>
                <a:gd name="T34" fmla="*/ 106 w 162"/>
                <a:gd name="T35" fmla="*/ 6 h 301"/>
                <a:gd name="T36" fmla="*/ 134 w 162"/>
                <a:gd name="T37" fmla="*/ 22 h 301"/>
                <a:gd name="T38" fmla="*/ 152 w 162"/>
                <a:gd name="T39" fmla="*/ 49 h 301"/>
                <a:gd name="T40" fmla="*/ 158 w 162"/>
                <a:gd name="T41" fmla="*/ 82 h 301"/>
                <a:gd name="T42" fmla="*/ 155 w 162"/>
                <a:gd name="T43" fmla="*/ 108 h 301"/>
                <a:gd name="T44" fmla="*/ 145 w 162"/>
                <a:gd name="T45" fmla="*/ 134 h 301"/>
                <a:gd name="T46" fmla="*/ 131 w 162"/>
                <a:gd name="T47" fmla="*/ 160 h 301"/>
                <a:gd name="T48" fmla="*/ 114 w 162"/>
                <a:gd name="T49" fmla="*/ 184 h 301"/>
                <a:gd name="T50" fmla="*/ 85 w 162"/>
                <a:gd name="T51" fmla="*/ 217 h 301"/>
                <a:gd name="T52" fmla="*/ 38 w 162"/>
                <a:gd name="T53" fmla="*/ 271 h 301"/>
                <a:gd name="T54" fmla="*/ 162 w 162"/>
                <a:gd name="T55" fmla="*/ 271 h 301"/>
                <a:gd name="T56" fmla="*/ 162 w 162"/>
                <a:gd name="T57" fmla="*/ 301 h 301"/>
                <a:gd name="T58" fmla="*/ 0 w 162"/>
                <a:gd name="T5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301">
                  <a:moveTo>
                    <a:pt x="0" y="301"/>
                  </a:moveTo>
                  <a:lnTo>
                    <a:pt x="0" y="276"/>
                  </a:lnTo>
                  <a:lnTo>
                    <a:pt x="51" y="219"/>
                  </a:lnTo>
                  <a:lnTo>
                    <a:pt x="80" y="183"/>
                  </a:lnTo>
                  <a:lnTo>
                    <a:pt x="96" y="159"/>
                  </a:lnTo>
                  <a:lnTo>
                    <a:pt x="109" y="134"/>
                  </a:lnTo>
                  <a:lnTo>
                    <a:pt x="119" y="108"/>
                  </a:lnTo>
                  <a:lnTo>
                    <a:pt x="121" y="83"/>
                  </a:lnTo>
                  <a:lnTo>
                    <a:pt x="118" y="61"/>
                  </a:lnTo>
                  <a:lnTo>
                    <a:pt x="107" y="44"/>
                  </a:lnTo>
                  <a:lnTo>
                    <a:pt x="88" y="33"/>
                  </a:lnTo>
                  <a:lnTo>
                    <a:pt x="64" y="30"/>
                  </a:lnTo>
                  <a:lnTo>
                    <a:pt x="41" y="33"/>
                  </a:lnTo>
                  <a:lnTo>
                    <a:pt x="10" y="43"/>
                  </a:lnTo>
                  <a:lnTo>
                    <a:pt x="4" y="13"/>
                  </a:lnTo>
                  <a:lnTo>
                    <a:pt x="37" y="3"/>
                  </a:lnTo>
                  <a:lnTo>
                    <a:pt x="70" y="0"/>
                  </a:lnTo>
                  <a:lnTo>
                    <a:pt x="106" y="6"/>
                  </a:lnTo>
                  <a:lnTo>
                    <a:pt x="134" y="22"/>
                  </a:lnTo>
                  <a:lnTo>
                    <a:pt x="152" y="49"/>
                  </a:lnTo>
                  <a:lnTo>
                    <a:pt x="158" y="82"/>
                  </a:lnTo>
                  <a:lnTo>
                    <a:pt x="155" y="108"/>
                  </a:lnTo>
                  <a:lnTo>
                    <a:pt x="145" y="134"/>
                  </a:lnTo>
                  <a:lnTo>
                    <a:pt x="131" y="160"/>
                  </a:lnTo>
                  <a:lnTo>
                    <a:pt x="114" y="184"/>
                  </a:lnTo>
                  <a:lnTo>
                    <a:pt x="85" y="217"/>
                  </a:lnTo>
                  <a:lnTo>
                    <a:pt x="38" y="271"/>
                  </a:lnTo>
                  <a:lnTo>
                    <a:pt x="162" y="271"/>
                  </a:lnTo>
                  <a:lnTo>
                    <a:pt x="162" y="301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30" name="Gruppieren 129"/>
            <p:cNvGrpSpPr/>
            <p:nvPr/>
          </p:nvGrpSpPr>
          <p:grpSpPr>
            <a:xfrm>
              <a:off x="1038599" y="2590800"/>
              <a:ext cx="5897148" cy="2669233"/>
              <a:chOff x="1038599" y="2590800"/>
              <a:chExt cx="5897148" cy="2669233"/>
            </a:xfrm>
          </p:grpSpPr>
          <p:grpSp>
            <p:nvGrpSpPr>
              <p:cNvPr id="131" name="Gruppieren 130"/>
              <p:cNvGrpSpPr/>
              <p:nvPr/>
            </p:nvGrpSpPr>
            <p:grpSpPr>
              <a:xfrm>
                <a:off x="1038599" y="2590800"/>
                <a:ext cx="5897148" cy="2669233"/>
                <a:chOff x="1066800" y="2281208"/>
                <a:chExt cx="5897148" cy="2669233"/>
              </a:xfrm>
            </p:grpSpPr>
            <p:grpSp>
              <p:nvGrpSpPr>
                <p:cNvPr id="133" name="Gruppieren 132"/>
                <p:cNvGrpSpPr/>
                <p:nvPr/>
              </p:nvGrpSpPr>
              <p:grpSpPr>
                <a:xfrm>
                  <a:off x="1066800" y="2281208"/>
                  <a:ext cx="5897148" cy="2669233"/>
                  <a:chOff x="533400" y="2147558"/>
                  <a:chExt cx="5897148" cy="2669233"/>
                </a:xfrm>
              </p:grpSpPr>
              <p:sp>
                <p:nvSpPr>
                  <p:cNvPr id="136" name="Textfeld 135"/>
                  <p:cNvSpPr txBox="1"/>
                  <p:nvPr/>
                </p:nvSpPr>
                <p:spPr>
                  <a:xfrm>
                    <a:off x="1282570" y="2147558"/>
                    <a:ext cx="1009304" cy="60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 err="1"/>
                      <a:t>Animal</a:t>
                    </a:r>
                    <a:r>
                      <a:rPr lang="de-DE" sz="1000" dirty="0"/>
                      <a:t> </a:t>
                    </a:r>
                    <a:r>
                      <a:rPr lang="de-DE" sz="1000" dirty="0" err="1"/>
                      <a:t>and</a:t>
                    </a:r>
                    <a:r>
                      <a:rPr lang="de-DE" sz="1000" dirty="0"/>
                      <a:t> plant </a:t>
                    </a:r>
                    <a:r>
                      <a:rPr lang="de-DE" sz="1000" dirty="0" err="1"/>
                      <a:t>words</a:t>
                    </a:r>
                    <a:r>
                      <a:rPr lang="de-DE" sz="1000" dirty="0"/>
                      <a:t> in </a:t>
                    </a:r>
                    <a:r>
                      <a:rPr lang="de-DE" sz="1000" dirty="0" err="1" smtClean="0"/>
                      <a:t>sentence</a:t>
                    </a:r>
                    <a:endParaRPr lang="de-DE" sz="1000" dirty="0"/>
                  </a:p>
                </p:txBody>
              </p:sp>
              <p:grpSp>
                <p:nvGrpSpPr>
                  <p:cNvPr id="137" name="Gruppieren 136"/>
                  <p:cNvGrpSpPr/>
                  <p:nvPr/>
                </p:nvGrpSpPr>
                <p:grpSpPr>
                  <a:xfrm>
                    <a:off x="533400" y="2362200"/>
                    <a:ext cx="5897148" cy="2454591"/>
                    <a:chOff x="533400" y="2362200"/>
                    <a:chExt cx="5897148" cy="2454591"/>
                  </a:xfrm>
                </p:grpSpPr>
                <p:sp>
                  <p:nvSpPr>
                    <p:cNvPr id="138" name="Ellipse 137"/>
                    <p:cNvSpPr/>
                    <p:nvPr/>
                  </p:nvSpPr>
                  <p:spPr bwMode="auto">
                    <a:xfrm>
                      <a:off x="3045002" y="2376158"/>
                      <a:ext cx="88107" cy="7620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grpSp>
                  <p:nvGrpSpPr>
                    <p:cNvPr id="139" name="Gruppieren 138"/>
                    <p:cNvGrpSpPr/>
                    <p:nvPr/>
                  </p:nvGrpSpPr>
                  <p:grpSpPr>
                    <a:xfrm>
                      <a:off x="533400" y="2362200"/>
                      <a:ext cx="5897148" cy="2454591"/>
                      <a:chOff x="533400" y="2362200"/>
                      <a:chExt cx="5897148" cy="2454591"/>
                    </a:xfrm>
                  </p:grpSpPr>
                  <p:sp>
                    <p:nvSpPr>
                      <p:cNvPr id="140" name="Gleichschenkliges Dreieck 139"/>
                      <p:cNvSpPr/>
                      <p:nvPr/>
                    </p:nvSpPr>
                    <p:spPr bwMode="auto">
                      <a:xfrm>
                        <a:off x="4572000" y="3182621"/>
                        <a:ext cx="152400" cy="104774"/>
                      </a:xfrm>
                      <a:prstGeom prst="triangle">
                        <a:avLst/>
                      </a:prstGeom>
                      <a:solidFill>
                        <a:schemeClr val="accent2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10000"/>
                          </a:spcBef>
                          <a:spcAft>
                            <a:spcPct val="30000"/>
                          </a:spcAft>
                          <a:buClr>
                            <a:schemeClr val="tx2"/>
                          </a:buClr>
                          <a:buSzTx/>
                          <a:buFont typeface="Tahoma" pitchFamily="34" charset="0"/>
                          <a:buNone/>
                          <a:tabLst/>
                        </a:pPr>
                        <a:endPara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141" name="Gleichschenkliges Dreieck 140"/>
                      <p:cNvSpPr/>
                      <p:nvPr/>
                    </p:nvSpPr>
                    <p:spPr bwMode="auto">
                      <a:xfrm>
                        <a:off x="3836655" y="3886200"/>
                        <a:ext cx="152400" cy="104774"/>
                      </a:xfrm>
                      <a:prstGeom prst="triangle">
                        <a:avLst/>
                      </a:prstGeom>
                      <a:solidFill>
                        <a:schemeClr val="accent2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10000"/>
                          </a:spcBef>
                          <a:spcAft>
                            <a:spcPct val="30000"/>
                          </a:spcAft>
                          <a:buClr>
                            <a:schemeClr val="tx2"/>
                          </a:buClr>
                          <a:buSzTx/>
                          <a:buFont typeface="Tahoma" pitchFamily="34" charset="0"/>
                          <a:buNone/>
                          <a:tabLst/>
                        </a:pPr>
                        <a:endPara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grpSp>
                    <p:nvGrpSpPr>
                      <p:cNvPr id="142" name="Gruppieren 141"/>
                      <p:cNvGrpSpPr/>
                      <p:nvPr/>
                    </p:nvGrpSpPr>
                    <p:grpSpPr>
                      <a:xfrm>
                        <a:off x="533400" y="2362200"/>
                        <a:ext cx="5897148" cy="2454591"/>
                        <a:chOff x="533400" y="2362200"/>
                        <a:chExt cx="5897148" cy="2454591"/>
                      </a:xfrm>
                    </p:grpSpPr>
                    <p:sp>
                      <p:nvSpPr>
                        <p:cNvPr id="143" name="Gleichschenkliges Dreieck 142"/>
                        <p:cNvSpPr/>
                        <p:nvPr/>
                      </p:nvSpPr>
                      <p:spPr bwMode="auto">
                        <a:xfrm>
                          <a:off x="3905878" y="3400426"/>
                          <a:ext cx="152400" cy="104774"/>
                        </a:xfrm>
                        <a:prstGeom prst="triangle">
                          <a:avLst/>
                        </a:prstGeom>
                        <a:solidFill>
                          <a:schemeClr val="accent2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10000"/>
                            </a:lnSpc>
                            <a:spcBef>
                              <a:spcPct val="10000"/>
                            </a:spcBef>
                            <a:spcAft>
                              <a:spcPct val="30000"/>
                            </a:spcAft>
                            <a:buClr>
                              <a:schemeClr val="tx2"/>
                            </a:buClr>
                            <a:buSzTx/>
                            <a:buFont typeface="Tahoma" pitchFamily="34" charset="0"/>
                            <a:buNone/>
                            <a:tabLst/>
                          </a:pPr>
                          <a:endParaRPr kumimoji="0" lang="de-DE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p:txBody>
                    </p:sp>
                    <p:grpSp>
                      <p:nvGrpSpPr>
                        <p:cNvPr id="144" name="Gruppieren 143"/>
                        <p:cNvGrpSpPr/>
                        <p:nvPr/>
                      </p:nvGrpSpPr>
                      <p:grpSpPr>
                        <a:xfrm>
                          <a:off x="533400" y="2362200"/>
                          <a:ext cx="5897148" cy="2454591"/>
                          <a:chOff x="533400" y="2362200"/>
                          <a:chExt cx="5897148" cy="2454591"/>
                        </a:xfrm>
                      </p:grpSpPr>
                      <p:sp>
                        <p:nvSpPr>
                          <p:cNvPr id="145" name="Gleichschenkliges Dreieck 144"/>
                          <p:cNvSpPr/>
                          <p:nvPr/>
                        </p:nvSpPr>
                        <p:spPr bwMode="auto">
                          <a:xfrm>
                            <a:off x="4031623" y="3019426"/>
                            <a:ext cx="152400" cy="104774"/>
                          </a:xfrm>
                          <a:prstGeom prst="triangle">
                            <a:avLst/>
                          </a:prstGeom>
                          <a:solidFill>
                            <a:schemeClr val="accent2"/>
                          </a:solidFill>
                          <a:ln w="9525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10000"/>
                              </a:lnSpc>
                              <a:spcBef>
                                <a:spcPct val="10000"/>
                              </a:spcBef>
                              <a:spcAft>
                                <a:spcPct val="30000"/>
                              </a:spcAft>
                              <a:buClr>
                                <a:schemeClr val="tx2"/>
                              </a:buClr>
                              <a:buSzTx/>
                              <a:buFont typeface="Tahoma" pitchFamily="34" charset="0"/>
                              <a:buNone/>
                              <a:tabLst/>
                            </a:pPr>
                            <a:endParaRPr kumimoji="0" lang="de-DE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46" name="Gruppieren 145"/>
                          <p:cNvGrpSpPr/>
                          <p:nvPr/>
                        </p:nvGrpSpPr>
                        <p:grpSpPr>
                          <a:xfrm>
                            <a:off x="533400" y="2362200"/>
                            <a:ext cx="5897148" cy="2454591"/>
                            <a:chOff x="533400" y="2362200"/>
                            <a:chExt cx="5897148" cy="2454591"/>
                          </a:xfrm>
                        </p:grpSpPr>
                        <p:grpSp>
                          <p:nvGrpSpPr>
                            <p:cNvPr id="147" name="Gruppieren 146"/>
                            <p:cNvGrpSpPr/>
                            <p:nvPr/>
                          </p:nvGrpSpPr>
                          <p:grpSpPr>
                            <a:xfrm>
                              <a:off x="533400" y="2362200"/>
                              <a:ext cx="5897148" cy="2454591"/>
                              <a:chOff x="533400" y="2362200"/>
                              <a:chExt cx="5897148" cy="2454591"/>
                            </a:xfrm>
                          </p:grpSpPr>
                          <p:grpSp>
                            <p:nvGrpSpPr>
                              <p:cNvPr id="149" name="Gruppieren 148"/>
                              <p:cNvGrpSpPr/>
                              <p:nvPr/>
                            </p:nvGrpSpPr>
                            <p:grpSpPr>
                              <a:xfrm>
                                <a:off x="533400" y="2362200"/>
                                <a:ext cx="5897148" cy="2454591"/>
                                <a:chOff x="533400" y="2362200"/>
                                <a:chExt cx="5897148" cy="2454591"/>
                              </a:xfrm>
                            </p:grpSpPr>
                            <p:grpSp>
                              <p:nvGrpSpPr>
                                <p:cNvPr id="151" name="Gruppieren 150"/>
                                <p:cNvGrpSpPr/>
                                <p:nvPr/>
                              </p:nvGrpSpPr>
                              <p:grpSpPr>
                                <a:xfrm>
                                  <a:off x="533400" y="2362200"/>
                                  <a:ext cx="5897148" cy="2454591"/>
                                  <a:chOff x="-9539" y="2043442"/>
                                  <a:chExt cx="5897148" cy="2454591"/>
                                </a:xfrm>
                              </p:grpSpPr>
                              <p:grpSp>
                                <p:nvGrpSpPr>
                                  <p:cNvPr id="153" name="Gruppieren 152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95473" y="2043442"/>
                                    <a:ext cx="3992136" cy="2454591"/>
                                    <a:chOff x="3429001" y="4514852"/>
                                    <a:chExt cx="3992136" cy="2454591"/>
                                  </a:xfrm>
                                </p:grpSpPr>
                                <p:sp>
                                  <p:nvSpPr>
                                    <p:cNvPr id="158" name="Line 6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4504697" y="4557711"/>
                                      <a:ext cx="540377" cy="1859759"/>
                                    </a:xfrm>
                                    <a:prstGeom prst="line">
                                      <a:avLst/>
                                    </a:prstGeom>
                                    <a:ln>
                                      <a:solidFill>
                                        <a:schemeClr val="tx2"/>
                                      </a:solidFill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1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grpSp>
                                  <p:nvGrpSpPr>
                                    <p:cNvPr id="159" name="Gruppieren 15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429001" y="4514852"/>
                                      <a:ext cx="3992136" cy="2454591"/>
                                      <a:chOff x="3276600" y="4514852"/>
                                      <a:chExt cx="3992136" cy="2454591"/>
                                    </a:xfrm>
                                  </p:grpSpPr>
                                  <p:sp>
                                    <p:nvSpPr>
                                      <p:cNvPr id="160" name="Line 21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V="1">
                                        <a:off x="4495800" y="6324600"/>
                                        <a:ext cx="0" cy="80963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">
                                        <a:solidFill>
                                          <a:srgbClr val="000000"/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noFill/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de-DE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61" name="Gruppieren 16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276600" y="4514852"/>
                                        <a:ext cx="3992136" cy="2454591"/>
                                        <a:chOff x="3276600" y="4514852"/>
                                        <a:chExt cx="3992136" cy="2454591"/>
                                      </a:xfrm>
                                    </p:grpSpPr>
                                    <p:grpSp>
                                      <p:nvGrpSpPr>
                                        <p:cNvPr id="162" name="Gruppieren 16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276600" y="4514852"/>
                                          <a:ext cx="3992136" cy="2454591"/>
                                          <a:chOff x="3267073" y="4514852"/>
                                          <a:chExt cx="3992136" cy="2454591"/>
                                        </a:xfrm>
                                      </p:grpSpPr>
                                      <p:grpSp>
                                        <p:nvGrpSpPr>
                                          <p:cNvPr id="170" name="Group 4"/>
                                          <p:cNvGrpSpPr>
                                            <a:grpSpLocks noChangeAspect="1"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267073" y="4514852"/>
                                            <a:ext cx="3276601" cy="2114550"/>
                                            <a:chOff x="2466" y="1801"/>
                                            <a:chExt cx="2064" cy="1332"/>
                                          </a:xfrm>
                                        </p:grpSpPr>
                                        <p:sp>
                                          <p:nvSpPr>
                                            <p:cNvPr id="172" name="Line 36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540" y="3000"/>
                                              <a:ext cx="1990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73" name="Line 5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540" y="3003"/>
                                              <a:ext cx="1990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74" name="Line 6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540" y="2390"/>
                                              <a:ext cx="1990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75" name="Line 11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2546" y="1809"/>
                                              <a:ext cx="0" cy="122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76" name="Line 15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H="1">
                                              <a:off x="3484" y="3003"/>
                                              <a:ext cx="51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77" name="Line 16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H="1">
                                              <a:off x="3484" y="2390"/>
                                              <a:ext cx="51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78" name="Line 17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H="1">
                                              <a:off x="2559" y="1819"/>
                                              <a:ext cx="51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79" name="Line 18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2540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0" name="Line 19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2872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1" name="Line 21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3535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2" name="Line 2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3867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3" name="Line 23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4198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4" name="Line 24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4530" y="2949"/>
                                              <a:ext cx="0" cy="5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5" name="Freeform 25"/>
                                            <p:cNvSpPr>
                                              <a:spLocks noEditPoint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466" y="3045"/>
                                              <a:ext cx="39" cy="6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95 w 195"/>
                                                <a:gd name="T1" fmla="*/ 153 h 306"/>
                                                <a:gd name="T2" fmla="*/ 188 w 195"/>
                                                <a:gd name="T3" fmla="*/ 216 h 306"/>
                                                <a:gd name="T4" fmla="*/ 170 w 195"/>
                                                <a:gd name="T5" fmla="*/ 265 h 306"/>
                                                <a:gd name="T6" fmla="*/ 140 w 195"/>
                                                <a:gd name="T7" fmla="*/ 296 h 306"/>
                                                <a:gd name="T8" fmla="*/ 98 w 195"/>
                                                <a:gd name="T9" fmla="*/ 306 h 306"/>
                                                <a:gd name="T10" fmla="*/ 56 w 195"/>
                                                <a:gd name="T11" fmla="*/ 296 h 306"/>
                                                <a:gd name="T12" fmla="*/ 25 w 195"/>
                                                <a:gd name="T13" fmla="*/ 266 h 306"/>
                                                <a:gd name="T14" fmla="*/ 6 w 195"/>
                                                <a:gd name="T15" fmla="*/ 217 h 306"/>
                                                <a:gd name="T16" fmla="*/ 0 w 195"/>
                                                <a:gd name="T17" fmla="*/ 153 h 306"/>
                                                <a:gd name="T18" fmla="*/ 6 w 195"/>
                                                <a:gd name="T19" fmla="*/ 90 h 306"/>
                                                <a:gd name="T20" fmla="*/ 25 w 195"/>
                                                <a:gd name="T21" fmla="*/ 41 h 306"/>
                                                <a:gd name="T22" fmla="*/ 55 w 195"/>
                                                <a:gd name="T23" fmla="*/ 10 h 306"/>
                                                <a:gd name="T24" fmla="*/ 98 w 195"/>
                                                <a:gd name="T25" fmla="*/ 0 h 306"/>
                                                <a:gd name="T26" fmla="*/ 140 w 195"/>
                                                <a:gd name="T27" fmla="*/ 10 h 306"/>
                                                <a:gd name="T28" fmla="*/ 169 w 195"/>
                                                <a:gd name="T29" fmla="*/ 40 h 306"/>
                                                <a:gd name="T30" fmla="*/ 188 w 195"/>
                                                <a:gd name="T31" fmla="*/ 89 h 306"/>
                                                <a:gd name="T32" fmla="*/ 195 w 195"/>
                                                <a:gd name="T33" fmla="*/ 153 h 306"/>
                                                <a:gd name="T34" fmla="*/ 159 w 195"/>
                                                <a:gd name="T35" fmla="*/ 153 h 306"/>
                                                <a:gd name="T36" fmla="*/ 155 w 195"/>
                                                <a:gd name="T37" fmla="*/ 97 h 306"/>
                                                <a:gd name="T38" fmla="*/ 143 w 195"/>
                                                <a:gd name="T39" fmla="*/ 60 h 306"/>
                                                <a:gd name="T40" fmla="*/ 124 w 195"/>
                                                <a:gd name="T41" fmla="*/ 38 h 306"/>
                                                <a:gd name="T42" fmla="*/ 98 w 195"/>
                                                <a:gd name="T43" fmla="*/ 30 h 306"/>
                                                <a:gd name="T44" fmla="*/ 71 w 195"/>
                                                <a:gd name="T45" fmla="*/ 38 h 306"/>
                                                <a:gd name="T46" fmla="*/ 52 w 195"/>
                                                <a:gd name="T47" fmla="*/ 60 h 306"/>
                                                <a:gd name="T48" fmla="*/ 41 w 195"/>
                                                <a:gd name="T49" fmla="*/ 98 h 306"/>
                                                <a:gd name="T50" fmla="*/ 37 w 195"/>
                                                <a:gd name="T51" fmla="*/ 153 h 306"/>
                                                <a:gd name="T52" fmla="*/ 41 w 195"/>
                                                <a:gd name="T53" fmla="*/ 209 h 306"/>
                                                <a:gd name="T54" fmla="*/ 52 w 195"/>
                                                <a:gd name="T55" fmla="*/ 247 h 306"/>
                                                <a:gd name="T56" fmla="*/ 71 w 195"/>
                                                <a:gd name="T57" fmla="*/ 268 h 306"/>
                                                <a:gd name="T58" fmla="*/ 98 w 195"/>
                                                <a:gd name="T59" fmla="*/ 277 h 306"/>
                                                <a:gd name="T60" fmla="*/ 124 w 195"/>
                                                <a:gd name="T61" fmla="*/ 268 h 306"/>
                                                <a:gd name="T62" fmla="*/ 143 w 195"/>
                                                <a:gd name="T63" fmla="*/ 247 h 306"/>
                                                <a:gd name="T64" fmla="*/ 155 w 195"/>
                                                <a:gd name="T65" fmla="*/ 209 h 306"/>
                                                <a:gd name="T66" fmla="*/ 159 w 195"/>
                                                <a:gd name="T67" fmla="*/ 153 h 306"/>
                                                <a:gd name="T68" fmla="*/ 128 w 195"/>
                                                <a:gd name="T69" fmla="*/ 153 h 306"/>
                                                <a:gd name="T70" fmla="*/ 126 w 195"/>
                                                <a:gd name="T71" fmla="*/ 166 h 306"/>
                                                <a:gd name="T72" fmla="*/ 119 w 195"/>
                                                <a:gd name="T73" fmla="*/ 177 h 306"/>
                                                <a:gd name="T74" fmla="*/ 109 w 195"/>
                                                <a:gd name="T75" fmla="*/ 184 h 306"/>
                                                <a:gd name="T76" fmla="*/ 97 w 195"/>
                                                <a:gd name="T77" fmla="*/ 186 h 306"/>
                                                <a:gd name="T78" fmla="*/ 85 w 195"/>
                                                <a:gd name="T79" fmla="*/ 184 h 306"/>
                                                <a:gd name="T80" fmla="*/ 75 w 195"/>
                                                <a:gd name="T81" fmla="*/ 177 h 306"/>
                                                <a:gd name="T82" fmla="*/ 68 w 195"/>
                                                <a:gd name="T83" fmla="*/ 166 h 306"/>
                                                <a:gd name="T84" fmla="*/ 66 w 195"/>
                                                <a:gd name="T85" fmla="*/ 153 h 306"/>
                                                <a:gd name="T86" fmla="*/ 68 w 195"/>
                                                <a:gd name="T87" fmla="*/ 141 h 306"/>
                                                <a:gd name="T88" fmla="*/ 75 w 195"/>
                                                <a:gd name="T89" fmla="*/ 130 h 306"/>
                                                <a:gd name="T90" fmla="*/ 85 w 195"/>
                                                <a:gd name="T91" fmla="*/ 124 h 306"/>
                                                <a:gd name="T92" fmla="*/ 97 w 195"/>
                                                <a:gd name="T93" fmla="*/ 122 h 306"/>
                                                <a:gd name="T94" fmla="*/ 109 w 195"/>
                                                <a:gd name="T95" fmla="*/ 124 h 306"/>
                                                <a:gd name="T96" fmla="*/ 119 w 195"/>
                                                <a:gd name="T97" fmla="*/ 130 h 306"/>
                                                <a:gd name="T98" fmla="*/ 126 w 195"/>
                                                <a:gd name="T99" fmla="*/ 141 h 306"/>
                                                <a:gd name="T100" fmla="*/ 128 w 195"/>
                                                <a:gd name="T101" fmla="*/ 153 h 30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95" h="306">
                                                  <a:moveTo>
                                                    <a:pt x="195" y="153"/>
                                                  </a:moveTo>
                                                  <a:lnTo>
                                                    <a:pt x="188" y="216"/>
                                                  </a:lnTo>
                                                  <a:lnTo>
                                                    <a:pt x="170" y="265"/>
                                                  </a:lnTo>
                                                  <a:lnTo>
                                                    <a:pt x="140" y="296"/>
                                                  </a:lnTo>
                                                  <a:lnTo>
                                                    <a:pt x="98" y="306"/>
                                                  </a:lnTo>
                                                  <a:lnTo>
                                                    <a:pt x="56" y="296"/>
                                                  </a:lnTo>
                                                  <a:lnTo>
                                                    <a:pt x="25" y="266"/>
                                                  </a:lnTo>
                                                  <a:lnTo>
                                                    <a:pt x="6" y="217"/>
                                                  </a:lnTo>
                                                  <a:lnTo>
                                                    <a:pt x="0" y="153"/>
                                                  </a:lnTo>
                                                  <a:lnTo>
                                                    <a:pt x="6" y="90"/>
                                                  </a:lnTo>
                                                  <a:lnTo>
                                                    <a:pt x="25" y="41"/>
                                                  </a:lnTo>
                                                  <a:lnTo>
                                                    <a:pt x="55" y="10"/>
                                                  </a:lnTo>
                                                  <a:lnTo>
                                                    <a:pt x="98" y="0"/>
                                                  </a:lnTo>
                                                  <a:lnTo>
                                                    <a:pt x="140" y="10"/>
                                                  </a:lnTo>
                                                  <a:lnTo>
                                                    <a:pt x="169" y="40"/>
                                                  </a:lnTo>
                                                  <a:lnTo>
                                                    <a:pt x="188" y="89"/>
                                                  </a:lnTo>
                                                  <a:lnTo>
                                                    <a:pt x="195" y="153"/>
                                                  </a:lnTo>
                                                  <a:close/>
                                                  <a:moveTo>
                                                    <a:pt x="159" y="153"/>
                                                  </a:moveTo>
                                                  <a:lnTo>
                                                    <a:pt x="155" y="97"/>
                                                  </a:lnTo>
                                                  <a:lnTo>
                                                    <a:pt x="143" y="60"/>
                                                  </a:lnTo>
                                                  <a:lnTo>
                                                    <a:pt x="124" y="38"/>
                                                  </a:lnTo>
                                                  <a:lnTo>
                                                    <a:pt x="98" y="30"/>
                                                  </a:lnTo>
                                                  <a:lnTo>
                                                    <a:pt x="71" y="38"/>
                                                  </a:lnTo>
                                                  <a:lnTo>
                                                    <a:pt x="52" y="60"/>
                                                  </a:lnTo>
                                                  <a:lnTo>
                                                    <a:pt x="41" y="98"/>
                                                  </a:lnTo>
                                                  <a:lnTo>
                                                    <a:pt x="37" y="153"/>
                                                  </a:lnTo>
                                                  <a:lnTo>
                                                    <a:pt x="41" y="209"/>
                                                  </a:lnTo>
                                                  <a:lnTo>
                                                    <a:pt x="52" y="247"/>
                                                  </a:lnTo>
                                                  <a:lnTo>
                                                    <a:pt x="71" y="268"/>
                                                  </a:lnTo>
                                                  <a:lnTo>
                                                    <a:pt x="98" y="277"/>
                                                  </a:lnTo>
                                                  <a:lnTo>
                                                    <a:pt x="124" y="268"/>
                                                  </a:lnTo>
                                                  <a:lnTo>
                                                    <a:pt x="143" y="247"/>
                                                  </a:lnTo>
                                                  <a:lnTo>
                                                    <a:pt x="155" y="209"/>
                                                  </a:lnTo>
                                                  <a:lnTo>
                                                    <a:pt x="159" y="153"/>
                                                  </a:lnTo>
                                                  <a:close/>
                                                  <a:moveTo>
                                                    <a:pt x="128" y="153"/>
                                                  </a:moveTo>
                                                  <a:lnTo>
                                                    <a:pt x="126" y="166"/>
                                                  </a:lnTo>
                                                  <a:lnTo>
                                                    <a:pt x="119" y="177"/>
                                                  </a:lnTo>
                                                  <a:lnTo>
                                                    <a:pt x="109" y="184"/>
                                                  </a:lnTo>
                                                  <a:lnTo>
                                                    <a:pt x="97" y="186"/>
                                                  </a:lnTo>
                                                  <a:lnTo>
                                                    <a:pt x="85" y="184"/>
                                                  </a:lnTo>
                                                  <a:lnTo>
                                                    <a:pt x="75" y="177"/>
                                                  </a:lnTo>
                                                  <a:lnTo>
                                                    <a:pt x="68" y="166"/>
                                                  </a:lnTo>
                                                  <a:lnTo>
                                                    <a:pt x="66" y="153"/>
                                                  </a:lnTo>
                                                  <a:lnTo>
                                                    <a:pt x="68" y="141"/>
                                                  </a:lnTo>
                                                  <a:lnTo>
                                                    <a:pt x="75" y="130"/>
                                                  </a:lnTo>
                                                  <a:lnTo>
                                                    <a:pt x="85" y="124"/>
                                                  </a:lnTo>
                                                  <a:lnTo>
                                                    <a:pt x="97" y="122"/>
                                                  </a:lnTo>
                                                  <a:lnTo>
                                                    <a:pt x="109" y="124"/>
                                                  </a:lnTo>
                                                  <a:lnTo>
                                                    <a:pt x="119" y="130"/>
                                                  </a:lnTo>
                                                  <a:lnTo>
                                                    <a:pt x="126" y="141"/>
                                                  </a:lnTo>
                                                  <a:lnTo>
                                                    <a:pt x="128" y="153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6" name="Freeform 32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856" y="3068"/>
                                              <a:ext cx="33" cy="6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162"/>
                                                <a:gd name="T1" fmla="*/ 301 h 301"/>
                                                <a:gd name="T2" fmla="*/ 0 w 162"/>
                                                <a:gd name="T3" fmla="*/ 276 h 301"/>
                                                <a:gd name="T4" fmla="*/ 51 w 162"/>
                                                <a:gd name="T5" fmla="*/ 219 h 301"/>
                                                <a:gd name="T6" fmla="*/ 80 w 162"/>
                                                <a:gd name="T7" fmla="*/ 183 h 301"/>
                                                <a:gd name="T8" fmla="*/ 96 w 162"/>
                                                <a:gd name="T9" fmla="*/ 159 h 301"/>
                                                <a:gd name="T10" fmla="*/ 109 w 162"/>
                                                <a:gd name="T11" fmla="*/ 134 h 301"/>
                                                <a:gd name="T12" fmla="*/ 119 w 162"/>
                                                <a:gd name="T13" fmla="*/ 108 h 301"/>
                                                <a:gd name="T14" fmla="*/ 121 w 162"/>
                                                <a:gd name="T15" fmla="*/ 83 h 301"/>
                                                <a:gd name="T16" fmla="*/ 118 w 162"/>
                                                <a:gd name="T17" fmla="*/ 61 h 301"/>
                                                <a:gd name="T18" fmla="*/ 107 w 162"/>
                                                <a:gd name="T19" fmla="*/ 44 h 301"/>
                                                <a:gd name="T20" fmla="*/ 88 w 162"/>
                                                <a:gd name="T21" fmla="*/ 33 h 301"/>
                                                <a:gd name="T22" fmla="*/ 64 w 162"/>
                                                <a:gd name="T23" fmla="*/ 30 h 301"/>
                                                <a:gd name="T24" fmla="*/ 41 w 162"/>
                                                <a:gd name="T25" fmla="*/ 33 h 301"/>
                                                <a:gd name="T26" fmla="*/ 10 w 162"/>
                                                <a:gd name="T27" fmla="*/ 43 h 301"/>
                                                <a:gd name="T28" fmla="*/ 4 w 162"/>
                                                <a:gd name="T29" fmla="*/ 13 h 301"/>
                                                <a:gd name="T30" fmla="*/ 37 w 162"/>
                                                <a:gd name="T31" fmla="*/ 3 h 301"/>
                                                <a:gd name="T32" fmla="*/ 70 w 162"/>
                                                <a:gd name="T33" fmla="*/ 0 h 301"/>
                                                <a:gd name="T34" fmla="*/ 106 w 162"/>
                                                <a:gd name="T35" fmla="*/ 6 h 301"/>
                                                <a:gd name="T36" fmla="*/ 134 w 162"/>
                                                <a:gd name="T37" fmla="*/ 22 h 301"/>
                                                <a:gd name="T38" fmla="*/ 152 w 162"/>
                                                <a:gd name="T39" fmla="*/ 49 h 301"/>
                                                <a:gd name="T40" fmla="*/ 158 w 162"/>
                                                <a:gd name="T41" fmla="*/ 82 h 301"/>
                                                <a:gd name="T42" fmla="*/ 155 w 162"/>
                                                <a:gd name="T43" fmla="*/ 108 h 301"/>
                                                <a:gd name="T44" fmla="*/ 145 w 162"/>
                                                <a:gd name="T45" fmla="*/ 134 h 301"/>
                                                <a:gd name="T46" fmla="*/ 131 w 162"/>
                                                <a:gd name="T47" fmla="*/ 160 h 301"/>
                                                <a:gd name="T48" fmla="*/ 114 w 162"/>
                                                <a:gd name="T49" fmla="*/ 184 h 301"/>
                                                <a:gd name="T50" fmla="*/ 85 w 162"/>
                                                <a:gd name="T51" fmla="*/ 217 h 301"/>
                                                <a:gd name="T52" fmla="*/ 38 w 162"/>
                                                <a:gd name="T53" fmla="*/ 271 h 301"/>
                                                <a:gd name="T54" fmla="*/ 162 w 162"/>
                                                <a:gd name="T55" fmla="*/ 271 h 301"/>
                                                <a:gd name="T56" fmla="*/ 162 w 162"/>
                                                <a:gd name="T57" fmla="*/ 301 h 301"/>
                                                <a:gd name="T58" fmla="*/ 0 w 162"/>
                                                <a:gd name="T59" fmla="*/ 301 h 30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62" h="301">
                                                  <a:moveTo>
                                                    <a:pt x="0" y="301"/>
                                                  </a:moveTo>
                                                  <a:lnTo>
                                                    <a:pt x="0" y="276"/>
                                                  </a:lnTo>
                                                  <a:lnTo>
                                                    <a:pt x="51" y="219"/>
                                                  </a:lnTo>
                                                  <a:lnTo>
                                                    <a:pt x="80" y="183"/>
                                                  </a:lnTo>
                                                  <a:lnTo>
                                                    <a:pt x="96" y="159"/>
                                                  </a:lnTo>
                                                  <a:lnTo>
                                                    <a:pt x="109" y="134"/>
                                                  </a:lnTo>
                                                  <a:lnTo>
                                                    <a:pt x="119" y="108"/>
                                                  </a:lnTo>
                                                  <a:lnTo>
                                                    <a:pt x="121" y="83"/>
                                                  </a:lnTo>
                                                  <a:lnTo>
                                                    <a:pt x="118" y="61"/>
                                                  </a:lnTo>
                                                  <a:lnTo>
                                                    <a:pt x="107" y="44"/>
                                                  </a:lnTo>
                                                  <a:lnTo>
                                                    <a:pt x="88" y="33"/>
                                                  </a:lnTo>
                                                  <a:lnTo>
                                                    <a:pt x="64" y="30"/>
                                                  </a:lnTo>
                                                  <a:lnTo>
                                                    <a:pt x="41" y="33"/>
                                                  </a:lnTo>
                                                  <a:lnTo>
                                                    <a:pt x="10" y="43"/>
                                                  </a:lnTo>
                                                  <a:lnTo>
                                                    <a:pt x="4" y="13"/>
                                                  </a:lnTo>
                                                  <a:lnTo>
                                                    <a:pt x="37" y="3"/>
                                                  </a:lnTo>
                                                  <a:lnTo>
                                                    <a:pt x="70" y="0"/>
                                                  </a:lnTo>
                                                  <a:lnTo>
                                                    <a:pt x="106" y="6"/>
                                                  </a:lnTo>
                                                  <a:lnTo>
                                                    <a:pt x="134" y="22"/>
                                                  </a:lnTo>
                                                  <a:lnTo>
                                                    <a:pt x="152" y="49"/>
                                                  </a:lnTo>
                                                  <a:lnTo>
                                                    <a:pt x="158" y="82"/>
                                                  </a:lnTo>
                                                  <a:lnTo>
                                                    <a:pt x="155" y="108"/>
                                                  </a:lnTo>
                                                  <a:lnTo>
                                                    <a:pt x="145" y="134"/>
                                                  </a:lnTo>
                                                  <a:lnTo>
                                                    <a:pt x="131" y="160"/>
                                                  </a:lnTo>
                                                  <a:lnTo>
                                                    <a:pt x="114" y="184"/>
                                                  </a:lnTo>
                                                  <a:lnTo>
                                                    <a:pt x="85" y="217"/>
                                                  </a:lnTo>
                                                  <a:lnTo>
                                                    <a:pt x="38" y="271"/>
                                                  </a:lnTo>
                                                  <a:lnTo>
                                                    <a:pt x="162" y="271"/>
                                                  </a:lnTo>
                                                  <a:lnTo>
                                                    <a:pt x="162" y="301"/>
                                                  </a:lnTo>
                                                  <a:lnTo>
                                                    <a:pt x="0" y="301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7" name="Freeform 34"/>
                                            <p:cNvSpPr>
                                              <a:spLocks noEditPoint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528" y="3068"/>
                                              <a:ext cx="36" cy="6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96 w 184"/>
                                                <a:gd name="T1" fmla="*/ 124 h 305"/>
                                                <a:gd name="T2" fmla="*/ 131 w 184"/>
                                                <a:gd name="T3" fmla="*/ 129 h 305"/>
                                                <a:gd name="T4" fmla="*/ 159 w 184"/>
                                                <a:gd name="T5" fmla="*/ 147 h 305"/>
                                                <a:gd name="T6" fmla="*/ 178 w 184"/>
                                                <a:gd name="T7" fmla="*/ 175 h 305"/>
                                                <a:gd name="T8" fmla="*/ 184 w 184"/>
                                                <a:gd name="T9" fmla="*/ 209 h 305"/>
                                                <a:gd name="T10" fmla="*/ 178 w 184"/>
                                                <a:gd name="T11" fmla="*/ 247 h 305"/>
                                                <a:gd name="T12" fmla="*/ 161 w 184"/>
                                                <a:gd name="T13" fmla="*/ 278 h 305"/>
                                                <a:gd name="T14" fmla="*/ 135 w 184"/>
                                                <a:gd name="T15" fmla="*/ 298 h 305"/>
                                                <a:gd name="T16" fmla="*/ 102 w 184"/>
                                                <a:gd name="T17" fmla="*/ 305 h 305"/>
                                                <a:gd name="T18" fmla="*/ 60 w 184"/>
                                                <a:gd name="T19" fmla="*/ 295 h 305"/>
                                                <a:gd name="T20" fmla="*/ 27 w 184"/>
                                                <a:gd name="T21" fmla="*/ 263 h 305"/>
                                                <a:gd name="T22" fmla="*/ 7 w 184"/>
                                                <a:gd name="T23" fmla="*/ 214 h 305"/>
                                                <a:gd name="T24" fmla="*/ 0 w 184"/>
                                                <a:gd name="T25" fmla="*/ 156 h 305"/>
                                                <a:gd name="T26" fmla="*/ 7 w 184"/>
                                                <a:gd name="T27" fmla="*/ 95 h 305"/>
                                                <a:gd name="T28" fmla="*/ 28 w 184"/>
                                                <a:gd name="T29" fmla="*/ 44 h 305"/>
                                                <a:gd name="T30" fmla="*/ 63 w 184"/>
                                                <a:gd name="T31" fmla="*/ 11 h 305"/>
                                                <a:gd name="T32" fmla="*/ 108 w 184"/>
                                                <a:gd name="T33" fmla="*/ 0 h 305"/>
                                                <a:gd name="T34" fmla="*/ 140 w 184"/>
                                                <a:gd name="T35" fmla="*/ 2 h 305"/>
                                                <a:gd name="T36" fmla="*/ 167 w 184"/>
                                                <a:gd name="T37" fmla="*/ 9 h 305"/>
                                                <a:gd name="T38" fmla="*/ 161 w 184"/>
                                                <a:gd name="T39" fmla="*/ 40 h 305"/>
                                                <a:gd name="T40" fmla="*/ 134 w 184"/>
                                                <a:gd name="T41" fmla="*/ 32 h 305"/>
                                                <a:gd name="T42" fmla="*/ 108 w 184"/>
                                                <a:gd name="T43" fmla="*/ 30 h 305"/>
                                                <a:gd name="T44" fmla="*/ 78 w 184"/>
                                                <a:gd name="T45" fmla="*/ 38 h 305"/>
                                                <a:gd name="T46" fmla="*/ 56 w 184"/>
                                                <a:gd name="T47" fmla="*/ 62 h 305"/>
                                                <a:gd name="T48" fmla="*/ 41 w 184"/>
                                                <a:gd name="T49" fmla="*/ 100 h 305"/>
                                                <a:gd name="T50" fmla="*/ 37 w 184"/>
                                                <a:gd name="T51" fmla="*/ 146 h 305"/>
                                                <a:gd name="T52" fmla="*/ 65 w 184"/>
                                                <a:gd name="T53" fmla="*/ 129 h 305"/>
                                                <a:gd name="T54" fmla="*/ 96 w 184"/>
                                                <a:gd name="T55" fmla="*/ 124 h 305"/>
                                                <a:gd name="T56" fmla="*/ 100 w 184"/>
                                                <a:gd name="T57" fmla="*/ 276 h 305"/>
                                                <a:gd name="T58" fmla="*/ 120 w 184"/>
                                                <a:gd name="T59" fmla="*/ 271 h 305"/>
                                                <a:gd name="T60" fmla="*/ 135 w 184"/>
                                                <a:gd name="T61" fmla="*/ 259 h 305"/>
                                                <a:gd name="T62" fmla="*/ 145 w 184"/>
                                                <a:gd name="T63" fmla="*/ 239 h 305"/>
                                                <a:gd name="T64" fmla="*/ 147 w 184"/>
                                                <a:gd name="T65" fmla="*/ 213 h 305"/>
                                                <a:gd name="T66" fmla="*/ 144 w 184"/>
                                                <a:gd name="T67" fmla="*/ 188 h 305"/>
                                                <a:gd name="T68" fmla="*/ 134 w 184"/>
                                                <a:gd name="T69" fmla="*/ 170 h 305"/>
                                                <a:gd name="T70" fmla="*/ 117 w 184"/>
                                                <a:gd name="T71" fmla="*/ 158 h 305"/>
                                                <a:gd name="T72" fmla="*/ 96 w 184"/>
                                                <a:gd name="T73" fmla="*/ 154 h 305"/>
                                                <a:gd name="T74" fmla="*/ 65 w 184"/>
                                                <a:gd name="T75" fmla="*/ 159 h 305"/>
                                                <a:gd name="T76" fmla="*/ 38 w 184"/>
                                                <a:gd name="T77" fmla="*/ 176 h 305"/>
                                                <a:gd name="T78" fmla="*/ 41 w 184"/>
                                                <a:gd name="T79" fmla="*/ 212 h 305"/>
                                                <a:gd name="T80" fmla="*/ 56 w 184"/>
                                                <a:gd name="T81" fmla="*/ 245 h 305"/>
                                                <a:gd name="T82" fmla="*/ 76 w 184"/>
                                                <a:gd name="T83" fmla="*/ 267 h 305"/>
                                                <a:gd name="T84" fmla="*/ 100 w 184"/>
                                                <a:gd name="T85" fmla="*/ 276 h 30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184" h="305">
                                                  <a:moveTo>
                                                    <a:pt x="96" y="124"/>
                                                  </a:moveTo>
                                                  <a:lnTo>
                                                    <a:pt x="131" y="129"/>
                                                  </a:lnTo>
                                                  <a:lnTo>
                                                    <a:pt x="159" y="147"/>
                                                  </a:lnTo>
                                                  <a:lnTo>
                                                    <a:pt x="178" y="175"/>
                                                  </a:lnTo>
                                                  <a:lnTo>
                                                    <a:pt x="184" y="209"/>
                                                  </a:lnTo>
                                                  <a:lnTo>
                                                    <a:pt x="178" y="247"/>
                                                  </a:lnTo>
                                                  <a:lnTo>
                                                    <a:pt x="161" y="278"/>
                                                  </a:lnTo>
                                                  <a:lnTo>
                                                    <a:pt x="135" y="298"/>
                                                  </a:lnTo>
                                                  <a:lnTo>
                                                    <a:pt x="102" y="305"/>
                                                  </a:lnTo>
                                                  <a:lnTo>
                                                    <a:pt x="60" y="295"/>
                                                  </a:lnTo>
                                                  <a:lnTo>
                                                    <a:pt x="27" y="263"/>
                                                  </a:lnTo>
                                                  <a:lnTo>
                                                    <a:pt x="7" y="214"/>
                                                  </a:lnTo>
                                                  <a:lnTo>
                                                    <a:pt x="0" y="156"/>
                                                  </a:lnTo>
                                                  <a:lnTo>
                                                    <a:pt x="7" y="95"/>
                                                  </a:lnTo>
                                                  <a:lnTo>
                                                    <a:pt x="28" y="44"/>
                                                  </a:lnTo>
                                                  <a:lnTo>
                                                    <a:pt x="63" y="11"/>
                                                  </a:lnTo>
                                                  <a:lnTo>
                                                    <a:pt x="108" y="0"/>
                                                  </a:lnTo>
                                                  <a:lnTo>
                                                    <a:pt x="140" y="2"/>
                                                  </a:lnTo>
                                                  <a:lnTo>
                                                    <a:pt x="167" y="9"/>
                                                  </a:lnTo>
                                                  <a:lnTo>
                                                    <a:pt x="161" y="40"/>
                                                  </a:lnTo>
                                                  <a:lnTo>
                                                    <a:pt x="134" y="32"/>
                                                  </a:lnTo>
                                                  <a:lnTo>
                                                    <a:pt x="108" y="30"/>
                                                  </a:lnTo>
                                                  <a:lnTo>
                                                    <a:pt x="78" y="38"/>
                                                  </a:lnTo>
                                                  <a:lnTo>
                                                    <a:pt x="56" y="62"/>
                                                  </a:lnTo>
                                                  <a:lnTo>
                                                    <a:pt x="41" y="100"/>
                                                  </a:lnTo>
                                                  <a:lnTo>
                                                    <a:pt x="37" y="146"/>
                                                  </a:lnTo>
                                                  <a:lnTo>
                                                    <a:pt x="65" y="129"/>
                                                  </a:lnTo>
                                                  <a:lnTo>
                                                    <a:pt x="96" y="124"/>
                                                  </a:lnTo>
                                                  <a:close/>
                                                  <a:moveTo>
                                                    <a:pt x="100" y="276"/>
                                                  </a:moveTo>
                                                  <a:lnTo>
                                                    <a:pt x="120" y="271"/>
                                                  </a:lnTo>
                                                  <a:lnTo>
                                                    <a:pt x="135" y="259"/>
                                                  </a:lnTo>
                                                  <a:lnTo>
                                                    <a:pt x="145" y="239"/>
                                                  </a:lnTo>
                                                  <a:lnTo>
                                                    <a:pt x="147" y="213"/>
                                                  </a:lnTo>
                                                  <a:lnTo>
                                                    <a:pt x="144" y="188"/>
                                                  </a:lnTo>
                                                  <a:lnTo>
                                                    <a:pt x="134" y="170"/>
                                                  </a:lnTo>
                                                  <a:lnTo>
                                                    <a:pt x="117" y="158"/>
                                                  </a:lnTo>
                                                  <a:lnTo>
                                                    <a:pt x="96" y="154"/>
                                                  </a:lnTo>
                                                  <a:lnTo>
                                                    <a:pt x="65" y="159"/>
                                                  </a:lnTo>
                                                  <a:lnTo>
                                                    <a:pt x="38" y="176"/>
                                                  </a:lnTo>
                                                  <a:lnTo>
                                                    <a:pt x="41" y="212"/>
                                                  </a:lnTo>
                                                  <a:lnTo>
                                                    <a:pt x="56" y="245"/>
                                                  </a:lnTo>
                                                  <a:lnTo>
                                                    <a:pt x="76" y="267"/>
                                                  </a:lnTo>
                                                  <a:lnTo>
                                                    <a:pt x="100" y="276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8" name="Line 35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2540" y="1801"/>
                                              <a:ext cx="0" cy="122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4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89" name="Freeform 33"/>
                                            <p:cNvSpPr>
                                              <a:spLocks noEditPoint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240" y="3074"/>
                                              <a:ext cx="40" cy="5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163 w 200"/>
                                                <a:gd name="T1" fmla="*/ 227 h 294"/>
                                                <a:gd name="T2" fmla="*/ 163 w 200"/>
                                                <a:gd name="T3" fmla="*/ 294 h 294"/>
                                                <a:gd name="T4" fmla="*/ 129 w 200"/>
                                                <a:gd name="T5" fmla="*/ 294 h 294"/>
                                                <a:gd name="T6" fmla="*/ 129 w 200"/>
                                                <a:gd name="T7" fmla="*/ 227 h 294"/>
                                                <a:gd name="T8" fmla="*/ 0 w 200"/>
                                                <a:gd name="T9" fmla="*/ 227 h 294"/>
                                                <a:gd name="T10" fmla="*/ 0 w 200"/>
                                                <a:gd name="T11" fmla="*/ 201 h 294"/>
                                                <a:gd name="T12" fmla="*/ 117 w 200"/>
                                                <a:gd name="T13" fmla="*/ 0 h 294"/>
                                                <a:gd name="T14" fmla="*/ 163 w 200"/>
                                                <a:gd name="T15" fmla="*/ 0 h 294"/>
                                                <a:gd name="T16" fmla="*/ 163 w 200"/>
                                                <a:gd name="T17" fmla="*/ 197 h 294"/>
                                                <a:gd name="T18" fmla="*/ 200 w 200"/>
                                                <a:gd name="T19" fmla="*/ 197 h 294"/>
                                                <a:gd name="T20" fmla="*/ 200 w 200"/>
                                                <a:gd name="T21" fmla="*/ 227 h 294"/>
                                                <a:gd name="T22" fmla="*/ 163 w 200"/>
                                                <a:gd name="T23" fmla="*/ 227 h 294"/>
                                                <a:gd name="T24" fmla="*/ 129 w 200"/>
                                                <a:gd name="T25" fmla="*/ 34 h 294"/>
                                                <a:gd name="T26" fmla="*/ 35 w 200"/>
                                                <a:gd name="T27" fmla="*/ 197 h 294"/>
                                                <a:gd name="T28" fmla="*/ 129 w 200"/>
                                                <a:gd name="T29" fmla="*/ 197 h 294"/>
                                                <a:gd name="T30" fmla="*/ 129 w 200"/>
                                                <a:gd name="T31" fmla="*/ 34 h 29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00" h="294">
                                                  <a:moveTo>
                                                    <a:pt x="163" y="227"/>
                                                  </a:moveTo>
                                                  <a:lnTo>
                                                    <a:pt x="163" y="294"/>
                                                  </a:lnTo>
                                                  <a:lnTo>
                                                    <a:pt x="129" y="294"/>
                                                  </a:lnTo>
                                                  <a:lnTo>
                                                    <a:pt x="129" y="227"/>
                                                  </a:lnTo>
                                                  <a:lnTo>
                                                    <a:pt x="0" y="227"/>
                                                  </a:lnTo>
                                                  <a:lnTo>
                                                    <a:pt x="0" y="201"/>
                                                  </a:lnTo>
                                                  <a:lnTo>
                                                    <a:pt x="117" y="0"/>
                                                  </a:lnTo>
                                                  <a:lnTo>
                                                    <a:pt x="163" y="0"/>
                                                  </a:lnTo>
                                                  <a:lnTo>
                                                    <a:pt x="163" y="197"/>
                                                  </a:lnTo>
                                                  <a:lnTo>
                                                    <a:pt x="200" y="197"/>
                                                  </a:lnTo>
                                                  <a:lnTo>
                                                    <a:pt x="200" y="227"/>
                                                  </a:lnTo>
                                                  <a:lnTo>
                                                    <a:pt x="163" y="227"/>
                                                  </a:lnTo>
                                                  <a:close/>
                                                  <a:moveTo>
                                                    <a:pt x="129" y="34"/>
                                                  </a:moveTo>
                                                  <a:lnTo>
                                                    <a:pt x="35" y="197"/>
                                                  </a:lnTo>
                                                  <a:lnTo>
                                                    <a:pt x="129" y="197"/>
                                                  </a:lnTo>
                                                  <a:lnTo>
                                                    <a:pt x="129" y="34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de-DE" dirty="0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71" name="Textfeld 170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6043812" y="6477000"/>
                                            <a:ext cx="1215397" cy="492443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de-DE" sz="1000" dirty="0" smtClean="0"/>
                                              <a:t>Sports </a:t>
                                            </a:r>
                                            <a:r>
                                              <a:rPr lang="de-DE" sz="1000" dirty="0" err="1" smtClean="0"/>
                                              <a:t>references</a:t>
                                            </a:r>
                                            <a:endParaRPr lang="de-DE" sz="1000" dirty="0"/>
                                          </a:p>
                                          <a:p>
                                            <a:r>
                                              <a:rPr lang="de-DE" sz="1000" dirty="0"/>
                                              <a:t>in </a:t>
                                            </a:r>
                                            <a:r>
                                              <a:rPr lang="de-DE" sz="1000" dirty="0" err="1"/>
                                              <a:t>sentence</a:t>
                                            </a:r>
                                            <a:endParaRPr lang="de-DE" sz="1000" dirty="0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63" name="Ellipse 162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4267188" y="5676602"/>
                                          <a:ext cx="88107" cy="7620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4" name="Ellipse 163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4276097" y="5214610"/>
                                          <a:ext cx="88107" cy="7620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5" name="Ellipse 164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4495788" y="4909810"/>
                                          <a:ext cx="88107" cy="7620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6" name="Gleichschenkliges Dreieck 165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4981189" y="4962228"/>
                                          <a:ext cx="152400" cy="104774"/>
                                        </a:xfrm>
                                        <a:prstGeom prst="triangle">
                                          <a:avLst/>
                                        </a:prstGeom>
                                        <a:solidFill>
                                          <a:schemeClr val="accent2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7" name="Gleichschenkliges Dreieck 166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5181600" y="5924223"/>
                                          <a:ext cx="152400" cy="104774"/>
                                        </a:xfrm>
                                        <a:prstGeom prst="triangle">
                                          <a:avLst/>
                                        </a:prstGeom>
                                        <a:solidFill>
                                          <a:schemeClr val="accent2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8" name="Gleichschenkliges Dreieck 167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5410188" y="4733628"/>
                                          <a:ext cx="152400" cy="104774"/>
                                        </a:xfrm>
                                        <a:prstGeom prst="triangle">
                                          <a:avLst/>
                                        </a:prstGeom>
                                        <a:solidFill>
                                          <a:schemeClr val="accent2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9" name="Ellipse 168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3883190" y="5976610"/>
                                          <a:ext cx="88107" cy="7620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  <a:ln w="9525" cap="flat" cmpd="sng" algn="ctr">
                                          <a:noFill/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  <p:txBody>
                                        <a:bodyPr vert="horz" wrap="square" lIns="91440" tIns="45720" rIns="91440" bIns="45720" numCol="1" rtlCol="0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indent="0" algn="l" defTabSz="914400" rtl="0" eaLnBrk="1" fontAlgn="base" latinLnBrk="0" hangingPunct="1">
                                            <a:lnSpc>
                                              <a:spcPct val="110000"/>
                                            </a:lnSpc>
                                            <a:spcBef>
                                              <a:spcPct val="10000"/>
                                            </a:spcBef>
                                            <a:spcAft>
                                              <a:spcPct val="30000"/>
                                            </a:spcAft>
                                            <a:buClr>
                                              <a:schemeClr val="tx2"/>
                                            </a:buClr>
                                            <a:buSzTx/>
                                            <a:buFont typeface="Tahoma" pitchFamily="34" charset="0"/>
                                            <a:buNone/>
                                            <a:tabLst/>
                                          </a:pPr>
                                          <a:endParaRPr kumimoji="0" lang="de-DE" sz="24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ahoma" pitchFamily="34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</p:grpSp>
                              </p:grpSp>
                              <p:sp>
                                <p:nvSpPr>
                                  <p:cNvPr id="154" name="Ellipse 153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-630" y="2802064"/>
                                    <a:ext cx="237331" cy="251617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accent1"/>
                                  </a:solidFill>
                                  <a:ln w="9525" cap="flat" cmpd="sng" algn="ctr">
                                    <a:noFill/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rtlCol="0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indent="0" algn="l" defTabSz="914400" rtl="0" eaLnBrk="1" fontAlgn="base" latinLnBrk="0" hangingPunct="1">
                                      <a:lnSpc>
                                        <a:spcPct val="110000"/>
                                      </a:lnSpc>
                                      <a:spcBef>
                                        <a:spcPct val="10000"/>
                                      </a:spcBef>
                                      <a:spcAft>
                                        <a:spcPct val="30000"/>
                                      </a:spcAft>
                                      <a:buClr>
                                        <a:schemeClr val="tx2"/>
                                      </a:buClr>
                                      <a:buSzTx/>
                                      <a:buFont typeface="Tahoma" pitchFamily="34" charset="0"/>
                                      <a:buNone/>
                                      <a:tabLst/>
                                    </a:pPr>
                                    <a:endParaRPr kumimoji="0" lang="de-DE" sz="24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ahoma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5" name="Gleichschenkliges Dreieck 154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-9539" y="3170927"/>
                                    <a:ext cx="235944" cy="181770"/>
                                  </a:xfrm>
                                  <a:prstGeom prst="triangle">
                                    <a:avLst/>
                                  </a:prstGeom>
                                  <a:solidFill>
                                    <a:schemeClr val="accent2"/>
                                  </a:solidFill>
                                  <a:ln w="9525" cap="flat" cmpd="sng" algn="ctr">
                                    <a:noFill/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rtlCol="0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indent="0" algn="l" defTabSz="914400" rtl="0" eaLnBrk="1" fontAlgn="base" latinLnBrk="0" hangingPunct="1">
                                      <a:lnSpc>
                                        <a:spcPct val="110000"/>
                                      </a:lnSpc>
                                      <a:spcBef>
                                        <a:spcPct val="10000"/>
                                      </a:spcBef>
                                      <a:spcAft>
                                        <a:spcPct val="30000"/>
                                      </a:spcAft>
                                      <a:buClr>
                                        <a:schemeClr val="tx2"/>
                                      </a:buClr>
                                      <a:buSzTx/>
                                      <a:buFont typeface="Tahoma" pitchFamily="34" charset="0"/>
                                      <a:buNone/>
                                      <a:tabLst/>
                                    </a:pPr>
                                    <a:endParaRPr kumimoji="0" lang="de-DE" sz="24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ahoma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6" name="Textfeld 155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51409" y="3142024"/>
                                    <a:ext cx="1497526" cy="36317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de-DE" sz="1600" dirty="0" smtClean="0"/>
                                      <a:t>Tiger </a:t>
                                    </a:r>
                                    <a:r>
                                      <a:rPr lang="de-DE" sz="1600" dirty="0" err="1" smtClean="0"/>
                                      <a:t>as</a:t>
                                    </a:r>
                                    <a:r>
                                      <a:rPr lang="de-DE" sz="1600" dirty="0" smtClean="0"/>
                                      <a:t> Name</a:t>
                                    </a:r>
                                    <a:endParaRPr lang="de-DE" sz="1600" dirty="0"/>
                                  </a:p>
                                </p:txBody>
                              </p:sp>
                              <p:sp>
                                <p:nvSpPr>
                                  <p:cNvPr id="157" name="Textfeld 156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36701" y="2743200"/>
                                    <a:ext cx="1584088" cy="36317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de-DE" sz="1600" dirty="0" smtClean="0"/>
                                      <a:t>Tiger </a:t>
                                    </a:r>
                                    <a:r>
                                      <a:rPr lang="de-DE" sz="1600" dirty="0" err="1" smtClean="0"/>
                                      <a:t>as</a:t>
                                    </a:r>
                                    <a:r>
                                      <a:rPr lang="de-DE" sz="1600" dirty="0" smtClean="0"/>
                                      <a:t> </a:t>
                                    </a:r>
                                    <a:r>
                                      <a:rPr lang="de-DE" sz="1600" dirty="0" err="1" smtClean="0"/>
                                      <a:t>Animal</a:t>
                                    </a:r>
                                    <a:endParaRPr lang="de-DE" sz="1600" dirty="0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52" name="Ellipse 151"/>
                                <p:cNvSpPr/>
                                <p:nvPr/>
                              </p:nvSpPr>
                              <p:spPr bwMode="auto">
                                <a:xfrm>
                                  <a:off x="3045002" y="3124200"/>
                                  <a:ext cx="88107" cy="762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accent1"/>
                                </a:solidFill>
                                <a:ln w="9525" cap="flat" cmpd="sng" algn="ctr">
                                  <a:noFill/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rtlCol="0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indent="0" algn="l" defTabSz="914400" rtl="0" eaLnBrk="1" fontAlgn="base" latinLnBrk="0" hangingPunct="1">
                                    <a:lnSpc>
                                      <a:spcPct val="110000"/>
                                    </a:lnSpc>
                                    <a:spcBef>
                                      <a:spcPct val="10000"/>
                                    </a:spcBef>
                                    <a:spcAft>
                                      <a:spcPct val="30000"/>
                                    </a:spcAft>
                                    <a:buClr>
                                      <a:schemeClr val="tx2"/>
                                    </a:buClr>
                                    <a:buSzTx/>
                                    <a:buFont typeface="Tahoma" pitchFamily="34" charset="0"/>
                                    <a:buNone/>
                                    <a:tabLst/>
                                  </a:pPr>
                                  <a:endParaRPr kumimoji="0" lang="de-DE" sz="2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ahoma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0" name="Line 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69623" y="2407441"/>
                                <a:ext cx="540377" cy="1859759"/>
                              </a:xfrm>
                              <a:prstGeom prst="line">
                                <a:avLst/>
                              </a:prstGeom>
                              <a:ln>
                                <a:headEnd/>
                                <a:tailEnd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8" name="Line 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726823" y="2407441"/>
                              <a:ext cx="540377" cy="1859759"/>
                            </a:xfrm>
                            <a:prstGeom prst="line">
                              <a:avLst/>
                            </a:prstGeom>
                            <a:ln>
                              <a:headEnd/>
                              <a:tailEnd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cxnSp>
              <p:nvCxnSpPr>
                <p:cNvPr id="134" name="Gerade Verbindung mit Pfeil 133"/>
                <p:cNvCxnSpPr/>
                <p:nvPr/>
              </p:nvCxnSpPr>
              <p:spPr bwMode="auto">
                <a:xfrm flipH="1" flipV="1">
                  <a:off x="4200536" y="2928908"/>
                  <a:ext cx="245720" cy="9528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Gerade Verbindung mit Pfeil 134"/>
                <p:cNvCxnSpPr/>
                <p:nvPr/>
              </p:nvCxnSpPr>
              <p:spPr bwMode="auto">
                <a:xfrm flipH="1" flipV="1">
                  <a:off x="4431507" y="3124201"/>
                  <a:ext cx="196860" cy="71407"/>
                </a:xfrm>
                <a:prstGeom prst="straightConnector1">
                  <a:avLst/>
                </a:prstGeom>
                <a:ln>
                  <a:headEnd type="arrow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Freeform 33"/>
              <p:cNvSpPr>
                <a:spLocks noEditPoints="1"/>
              </p:cNvSpPr>
              <p:nvPr/>
            </p:nvSpPr>
            <p:spPr bwMode="auto">
              <a:xfrm>
                <a:off x="2908300" y="2819400"/>
                <a:ext cx="63500" cy="93663"/>
              </a:xfrm>
              <a:custGeom>
                <a:avLst/>
                <a:gdLst>
                  <a:gd name="T0" fmla="*/ 163 w 200"/>
                  <a:gd name="T1" fmla="*/ 227 h 294"/>
                  <a:gd name="T2" fmla="*/ 163 w 200"/>
                  <a:gd name="T3" fmla="*/ 294 h 294"/>
                  <a:gd name="T4" fmla="*/ 129 w 200"/>
                  <a:gd name="T5" fmla="*/ 294 h 294"/>
                  <a:gd name="T6" fmla="*/ 129 w 200"/>
                  <a:gd name="T7" fmla="*/ 227 h 294"/>
                  <a:gd name="T8" fmla="*/ 0 w 200"/>
                  <a:gd name="T9" fmla="*/ 227 h 294"/>
                  <a:gd name="T10" fmla="*/ 0 w 200"/>
                  <a:gd name="T11" fmla="*/ 201 h 294"/>
                  <a:gd name="T12" fmla="*/ 117 w 200"/>
                  <a:gd name="T13" fmla="*/ 0 h 294"/>
                  <a:gd name="T14" fmla="*/ 163 w 200"/>
                  <a:gd name="T15" fmla="*/ 0 h 294"/>
                  <a:gd name="T16" fmla="*/ 163 w 200"/>
                  <a:gd name="T17" fmla="*/ 197 h 294"/>
                  <a:gd name="T18" fmla="*/ 200 w 200"/>
                  <a:gd name="T19" fmla="*/ 197 h 294"/>
                  <a:gd name="T20" fmla="*/ 200 w 200"/>
                  <a:gd name="T21" fmla="*/ 227 h 294"/>
                  <a:gd name="T22" fmla="*/ 163 w 200"/>
                  <a:gd name="T23" fmla="*/ 227 h 294"/>
                  <a:gd name="T24" fmla="*/ 129 w 200"/>
                  <a:gd name="T25" fmla="*/ 34 h 294"/>
                  <a:gd name="T26" fmla="*/ 35 w 200"/>
                  <a:gd name="T27" fmla="*/ 197 h 294"/>
                  <a:gd name="T28" fmla="*/ 129 w 200"/>
                  <a:gd name="T29" fmla="*/ 197 h 294"/>
                  <a:gd name="T30" fmla="*/ 129 w 200"/>
                  <a:gd name="T31" fmla="*/ 3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294">
                    <a:moveTo>
                      <a:pt x="163" y="227"/>
                    </a:moveTo>
                    <a:lnTo>
                      <a:pt x="163" y="294"/>
                    </a:lnTo>
                    <a:lnTo>
                      <a:pt x="129" y="294"/>
                    </a:lnTo>
                    <a:lnTo>
                      <a:pt x="129" y="227"/>
                    </a:lnTo>
                    <a:lnTo>
                      <a:pt x="0" y="227"/>
                    </a:lnTo>
                    <a:lnTo>
                      <a:pt x="0" y="201"/>
                    </a:lnTo>
                    <a:lnTo>
                      <a:pt x="117" y="0"/>
                    </a:lnTo>
                    <a:lnTo>
                      <a:pt x="163" y="0"/>
                    </a:lnTo>
                    <a:lnTo>
                      <a:pt x="163" y="197"/>
                    </a:lnTo>
                    <a:lnTo>
                      <a:pt x="200" y="197"/>
                    </a:lnTo>
                    <a:lnTo>
                      <a:pt x="200" y="227"/>
                    </a:lnTo>
                    <a:lnTo>
                      <a:pt x="163" y="227"/>
                    </a:lnTo>
                    <a:close/>
                    <a:moveTo>
                      <a:pt x="129" y="34"/>
                    </a:moveTo>
                    <a:lnTo>
                      <a:pt x="35" y="197"/>
                    </a:lnTo>
                    <a:lnTo>
                      <a:pt x="129" y="197"/>
                    </a:lnTo>
                    <a:lnTo>
                      <a:pt x="12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Recursively</a:t>
            </a:r>
            <a:r>
              <a:rPr lang="de-DE" dirty="0" smtClean="0"/>
              <a:t> </a:t>
            </a:r>
            <a:r>
              <a:rPr lang="de-DE" dirty="0" smtClean="0"/>
              <a:t>separate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split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well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different </a:t>
            </a:r>
            <a:r>
              <a:rPr lang="de-DE" dirty="0" err="1" smtClean="0"/>
              <a:t>classes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13" name="Rechteck 12"/>
          <p:cNvSpPr/>
          <p:nvPr/>
        </p:nvSpPr>
        <p:spPr bwMode="auto">
          <a:xfrm>
            <a:off x="6553200" y="3886200"/>
            <a:ext cx="8001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Tx/>
              <a:buFont typeface="Tahoma" pitchFamily="34" charset="0"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228600" y="2396030"/>
            <a:ext cx="8335316" cy="3377769"/>
            <a:chOff x="228600" y="2396030"/>
            <a:chExt cx="8335316" cy="3377769"/>
          </a:xfrm>
        </p:grpSpPr>
        <p:sp>
          <p:nvSpPr>
            <p:cNvPr id="32" name="Textfeld 31"/>
            <p:cNvSpPr txBox="1"/>
            <p:nvPr/>
          </p:nvSpPr>
          <p:spPr>
            <a:xfrm>
              <a:off x="2362200" y="4572000"/>
              <a:ext cx="659155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&gt;= 2</a:t>
              </a:r>
              <a:endParaRPr lang="de-DE" sz="1600" dirty="0"/>
            </a:p>
          </p:txBody>
        </p:sp>
        <p:grpSp>
          <p:nvGrpSpPr>
            <p:cNvPr id="61" name="Gruppieren 60"/>
            <p:cNvGrpSpPr/>
            <p:nvPr/>
          </p:nvGrpSpPr>
          <p:grpSpPr>
            <a:xfrm>
              <a:off x="228600" y="2396030"/>
              <a:ext cx="8335316" cy="3377769"/>
              <a:chOff x="228600" y="2396030"/>
              <a:chExt cx="8335316" cy="3377769"/>
            </a:xfrm>
          </p:grpSpPr>
          <p:sp>
            <p:nvSpPr>
              <p:cNvPr id="36" name="Textfeld 35"/>
              <p:cNvSpPr txBox="1"/>
              <p:nvPr/>
            </p:nvSpPr>
            <p:spPr>
              <a:xfrm>
                <a:off x="4038600" y="3429518"/>
                <a:ext cx="873957" cy="33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 smtClean="0"/>
                  <a:t>michael</a:t>
                </a:r>
                <a:endParaRPr lang="de-DE" sz="1600" dirty="0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524059" y="3845109"/>
                <a:ext cx="971741" cy="460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Name</a:t>
                </a:r>
                <a:endParaRPr lang="de-DE" dirty="0"/>
              </a:p>
            </p:txBody>
          </p:sp>
          <p:grpSp>
            <p:nvGrpSpPr>
              <p:cNvPr id="33" name="Gruppieren 32"/>
              <p:cNvGrpSpPr/>
              <p:nvPr/>
            </p:nvGrpSpPr>
            <p:grpSpPr>
              <a:xfrm>
                <a:off x="228600" y="2396030"/>
                <a:ext cx="8335316" cy="3377769"/>
                <a:chOff x="228600" y="2396030"/>
                <a:chExt cx="8335316" cy="3377769"/>
              </a:xfrm>
            </p:grpSpPr>
            <p:grpSp>
              <p:nvGrpSpPr>
                <p:cNvPr id="31" name="Gruppieren 30"/>
                <p:cNvGrpSpPr/>
                <p:nvPr/>
              </p:nvGrpSpPr>
              <p:grpSpPr>
                <a:xfrm>
                  <a:off x="228600" y="2396030"/>
                  <a:ext cx="8335316" cy="3377769"/>
                  <a:chOff x="228600" y="2396030"/>
                  <a:chExt cx="8335316" cy="3377769"/>
                </a:xfrm>
              </p:grpSpPr>
              <p:grpSp>
                <p:nvGrpSpPr>
                  <p:cNvPr id="56" name="Gruppieren 55"/>
                  <p:cNvGrpSpPr/>
                  <p:nvPr/>
                </p:nvGrpSpPr>
                <p:grpSpPr>
                  <a:xfrm>
                    <a:off x="228600" y="2396030"/>
                    <a:ext cx="8335316" cy="3377769"/>
                    <a:chOff x="165545" y="2187975"/>
                    <a:chExt cx="8335316" cy="3377769"/>
                  </a:xfrm>
                </p:grpSpPr>
                <p:cxnSp>
                  <p:nvCxnSpPr>
                    <p:cNvPr id="35" name="Gerade Verbindung 34"/>
                    <p:cNvCxnSpPr>
                      <a:stCxn id="34" idx="4"/>
                      <a:endCxn id="45" idx="0"/>
                    </p:cNvCxnSpPr>
                    <p:nvPr/>
                  </p:nvCxnSpPr>
                  <p:spPr bwMode="auto">
                    <a:xfrm>
                      <a:off x="1880045" y="4211545"/>
                      <a:ext cx="904971" cy="874805"/>
                    </a:xfrm>
                    <a:prstGeom prst="line">
                      <a:avLst/>
                    </a:prstGeom>
                    <a:ln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" name="Ellipse 4"/>
                    <p:cNvSpPr/>
                    <p:nvPr/>
                  </p:nvSpPr>
                  <p:spPr bwMode="auto">
                    <a:xfrm>
                      <a:off x="3124200" y="2187975"/>
                      <a:ext cx="1600200" cy="990600"/>
                    </a:xfrm>
                    <a:prstGeom prst="ellipse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lang="de-DE" sz="1600" dirty="0" smtClean="0"/>
                        <a:t>Word</a:t>
                      </a:r>
                    </a:p>
                  </p:txBody>
                </p:sp>
                <p:cxnSp>
                  <p:nvCxnSpPr>
                    <p:cNvPr id="15" name="Gerade Verbindung 14"/>
                    <p:cNvCxnSpPr>
                      <a:stCxn id="5" idx="4"/>
                      <a:endCxn id="40" idx="0"/>
                    </p:cNvCxnSpPr>
                    <p:nvPr/>
                  </p:nvCxnSpPr>
                  <p:spPr bwMode="auto">
                    <a:xfrm>
                      <a:off x="3924300" y="3178575"/>
                      <a:ext cx="22575" cy="458479"/>
                    </a:xfrm>
                    <a:prstGeom prst="line">
                      <a:avLst/>
                    </a:prstGeom>
                    <a:ln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feld 15"/>
                    <p:cNvSpPr txBox="1"/>
                    <p:nvPr/>
                  </p:nvSpPr>
                  <p:spPr>
                    <a:xfrm>
                      <a:off x="4953000" y="3124200"/>
                      <a:ext cx="184731" cy="3375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de-DE" sz="1600" dirty="0"/>
                    </a:p>
                  </p:txBody>
                </p:sp>
                <p:cxnSp>
                  <p:nvCxnSpPr>
                    <p:cNvPr id="23" name="Gerade Verbindung 22"/>
                    <p:cNvCxnSpPr>
                      <a:stCxn id="5" idx="3"/>
                      <a:endCxn id="34" idx="0"/>
                    </p:cNvCxnSpPr>
                    <p:nvPr/>
                  </p:nvCxnSpPr>
                  <p:spPr bwMode="auto">
                    <a:xfrm flipH="1">
                      <a:off x="1880045" y="3033505"/>
                      <a:ext cx="1478499" cy="187440"/>
                    </a:xfrm>
                    <a:prstGeom prst="line">
                      <a:avLst/>
                    </a:prstGeom>
                    <a:ln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Textfeld 27"/>
                    <p:cNvSpPr txBox="1"/>
                    <p:nvPr/>
                  </p:nvSpPr>
                  <p:spPr>
                    <a:xfrm>
                      <a:off x="2542310" y="3068545"/>
                      <a:ext cx="595035" cy="3375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600" dirty="0" err="1" smtClean="0"/>
                        <a:t>tiger</a:t>
                      </a:r>
                      <a:endParaRPr lang="de-DE" sz="1600" dirty="0"/>
                    </a:p>
                  </p:txBody>
                </p:sp>
                <p:sp>
                  <p:nvSpPr>
                    <p:cNvPr id="34" name="Ellipse 33"/>
                    <p:cNvSpPr/>
                    <p:nvPr/>
                  </p:nvSpPr>
                  <p:spPr bwMode="auto">
                    <a:xfrm>
                      <a:off x="1079945" y="3220945"/>
                      <a:ext cx="1600200" cy="990600"/>
                    </a:xfrm>
                    <a:prstGeom prst="ellipse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r>
                        <a:rPr lang="de-DE" sz="1600" dirty="0" smtClean="0"/>
                        <a:t>Sports </a:t>
                      </a:r>
                      <a:r>
                        <a:rPr lang="de-DE" sz="1600" dirty="0" err="1" smtClean="0"/>
                        <a:t>references</a:t>
                      </a:r>
                      <a:endParaRPr lang="de-DE" sz="1600" dirty="0"/>
                    </a:p>
                  </p:txBody>
                </p:sp>
                <p:sp>
                  <p:nvSpPr>
                    <p:cNvPr id="38" name="Textfeld 37"/>
                    <p:cNvSpPr txBox="1"/>
                    <p:nvPr/>
                  </p:nvSpPr>
                  <p:spPr>
                    <a:xfrm>
                      <a:off x="546545" y="4254952"/>
                      <a:ext cx="510076" cy="3375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600" dirty="0" smtClean="0"/>
                        <a:t>&lt; 2</a:t>
                      </a:r>
                      <a:endParaRPr lang="de-DE" sz="1600" dirty="0"/>
                    </a:p>
                  </p:txBody>
                </p:sp>
                <p:cxnSp>
                  <p:nvCxnSpPr>
                    <p:cNvPr id="39" name="Gerade Verbindung 38"/>
                    <p:cNvCxnSpPr>
                      <a:stCxn id="34" idx="3"/>
                      <a:endCxn id="44" idx="0"/>
                    </p:cNvCxnSpPr>
                    <p:nvPr/>
                  </p:nvCxnSpPr>
                  <p:spPr bwMode="auto">
                    <a:xfrm flipH="1">
                      <a:off x="640195" y="4066475"/>
                      <a:ext cx="674094" cy="1019875"/>
                    </a:xfrm>
                    <a:prstGeom prst="line">
                      <a:avLst/>
                    </a:prstGeom>
                    <a:ln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6794945" y="5067146"/>
                      <a:ext cx="1705916" cy="498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dirty="0" smtClean="0"/>
                        <a:t>90% Name</a:t>
                      </a:r>
                      <a:endParaRPr lang="de-DE" dirty="0"/>
                    </a:p>
                  </p:txBody>
                </p:sp>
                <p:sp>
                  <p:nvSpPr>
                    <p:cNvPr id="44" name="Textfeld 43"/>
                    <p:cNvSpPr txBox="1"/>
                    <p:nvPr/>
                  </p:nvSpPr>
                  <p:spPr>
                    <a:xfrm>
                      <a:off x="165545" y="5086350"/>
                      <a:ext cx="949299" cy="46019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dirty="0" smtClean="0"/>
                        <a:t>Other</a:t>
                      </a:r>
                      <a:endParaRPr lang="de-DE" dirty="0"/>
                    </a:p>
                  </p:txBody>
                </p:sp>
                <p:sp>
                  <p:nvSpPr>
                    <p:cNvPr id="45" name="Textfeld 44"/>
                    <p:cNvSpPr txBox="1"/>
                    <p:nvPr/>
                  </p:nvSpPr>
                  <p:spPr>
                    <a:xfrm>
                      <a:off x="2299145" y="5086350"/>
                      <a:ext cx="971741" cy="46019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dirty="0" smtClean="0"/>
                        <a:t>Name</a:t>
                      </a:r>
                      <a:endParaRPr lang="de-DE" dirty="0"/>
                    </a:p>
                  </p:txBody>
                </p:sp>
              </p:grpSp>
              <p:sp>
                <p:nvSpPr>
                  <p:cNvPr id="29" name="Ellipse 28"/>
                  <p:cNvSpPr/>
                  <p:nvPr/>
                </p:nvSpPr>
                <p:spPr bwMode="auto">
                  <a:xfrm>
                    <a:off x="5835050" y="3581400"/>
                    <a:ext cx="1600200" cy="990600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lang="de-DE" sz="1600" dirty="0" smtClean="0"/>
                      <a:t>Capital</a:t>
                    </a:r>
                    <a:endParaRPr lang="de-DE" sz="1600" dirty="0"/>
                  </a:p>
                </p:txBody>
              </p:sp>
              <p:cxnSp>
                <p:nvCxnSpPr>
                  <p:cNvPr id="48" name="Gerade Verbindung 47"/>
                  <p:cNvCxnSpPr>
                    <a:stCxn id="5" idx="5"/>
                    <a:endCxn id="29" idx="1"/>
                  </p:cNvCxnSpPr>
                  <p:nvPr/>
                </p:nvCxnSpPr>
                <p:spPr bwMode="auto">
                  <a:xfrm>
                    <a:off x="4553111" y="3241560"/>
                    <a:ext cx="1516283" cy="484910"/>
                  </a:xfrm>
                  <a:prstGeom prst="line">
                    <a:avLst/>
                  </a:prstGeom>
                  <a:ln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5250037" y="3167607"/>
                    <a:ext cx="769763" cy="3375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600" dirty="0" err="1" smtClean="0"/>
                      <a:t>spears</a:t>
                    </a:r>
                    <a:endParaRPr lang="de-DE" sz="1600" dirty="0"/>
                  </a:p>
                </p:txBody>
              </p:sp>
            </p:grpSp>
            <p:cxnSp>
              <p:nvCxnSpPr>
                <p:cNvPr id="52" name="Gerade Verbindung 51"/>
                <p:cNvCxnSpPr>
                  <a:stCxn id="29" idx="5"/>
                  <a:endCxn id="43" idx="0"/>
                </p:cNvCxnSpPr>
                <p:nvPr/>
              </p:nvCxnSpPr>
              <p:spPr bwMode="auto">
                <a:xfrm>
                  <a:off x="7200906" y="4426930"/>
                  <a:ext cx="510052" cy="848271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feld 53"/>
                <p:cNvSpPr txBox="1"/>
                <p:nvPr/>
              </p:nvSpPr>
              <p:spPr>
                <a:xfrm>
                  <a:off x="7455932" y="4597368"/>
                  <a:ext cx="484428" cy="337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dirty="0" err="1" smtClean="0"/>
                    <a:t>yes</a:t>
                  </a:r>
                  <a:endParaRPr lang="de-DE" sz="1600" dirty="0"/>
                </a:p>
              </p:txBody>
            </p:sp>
            <p:sp>
              <p:nvSpPr>
                <p:cNvPr id="55" name="Textfeld 54"/>
                <p:cNvSpPr txBox="1"/>
                <p:nvPr/>
              </p:nvSpPr>
              <p:spPr>
                <a:xfrm>
                  <a:off x="5424360" y="4632416"/>
                  <a:ext cx="410690" cy="337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dirty="0" err="1" smtClean="0"/>
                    <a:t>no</a:t>
                  </a:r>
                  <a:endParaRPr lang="de-DE" sz="1600" dirty="0"/>
                </a:p>
              </p:txBody>
            </p:sp>
            <p:sp>
              <p:nvSpPr>
                <p:cNvPr id="57" name="Textfeld 56"/>
                <p:cNvSpPr txBox="1"/>
                <p:nvPr/>
              </p:nvSpPr>
              <p:spPr>
                <a:xfrm>
                  <a:off x="5070501" y="5294405"/>
                  <a:ext cx="949299" cy="460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Other</a:t>
                  </a:r>
                  <a:endParaRPr lang="de-DE" dirty="0"/>
                </a:p>
              </p:txBody>
            </p:sp>
            <p:cxnSp>
              <p:nvCxnSpPr>
                <p:cNvPr id="58" name="Gerade Verbindung 57"/>
                <p:cNvCxnSpPr>
                  <a:stCxn id="29" idx="3"/>
                  <a:endCxn id="57" idx="0"/>
                </p:cNvCxnSpPr>
                <p:nvPr/>
              </p:nvCxnSpPr>
              <p:spPr bwMode="auto">
                <a:xfrm flipH="1">
                  <a:off x="5545151" y="4426930"/>
                  <a:ext cx="524243" cy="867475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627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Informal Definition</a:t>
            </a:r>
            <a:r>
              <a:rPr lang="de-DE" b="0" dirty="0" smtClean="0">
                <a:effectLst/>
              </a:rPr>
              <a:t/>
            </a:r>
            <a:br>
              <a:rPr lang="de-DE" b="0" dirty="0" smtClean="0">
                <a:effectLst/>
              </a:rPr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Informal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de-DE" dirty="0" err="1" smtClean="0"/>
              <a:t>Machine</a:t>
            </a:r>
            <a:r>
              <a:rPr lang="de-DE" dirty="0" smtClean="0"/>
              <a:t> Learning </a:t>
            </a:r>
            <a:r>
              <a:rPr lang="de-DE" dirty="0" err="1" smtClean="0"/>
              <a:t>means</a:t>
            </a:r>
            <a:r>
              <a:rPr lang="de-DE" dirty="0" smtClean="0"/>
              <a:t> a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better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automatically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learning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data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>
                <a:solidFill>
                  <a:schemeClr val="accent1"/>
                </a:solidFill>
              </a:rPr>
              <a:t>Let‘s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see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what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this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means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by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looking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at</a:t>
            </a:r>
            <a:r>
              <a:rPr lang="de-DE" dirty="0" smtClean="0">
                <a:solidFill>
                  <a:schemeClr val="accent1"/>
                </a:solidFill>
              </a:rPr>
              <a:t> an </a:t>
            </a:r>
            <a:r>
              <a:rPr lang="de-DE" dirty="0" err="1" smtClean="0">
                <a:solidFill>
                  <a:schemeClr val="accent1"/>
                </a:solidFill>
              </a:rPr>
              <a:t>example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r>
              <a:rPr lang="de-DE" dirty="0" smtClean="0"/>
              <a:t> Training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Start </a:t>
            </a:r>
            <a:r>
              <a:rPr lang="de-DE" dirty="0" err="1" smtClean="0"/>
              <a:t>with</a:t>
            </a:r>
            <a:r>
              <a:rPr lang="de-DE" dirty="0" smtClean="0"/>
              <a:t> all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root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Pick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split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training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examples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subtrees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</a:p>
          <a:p>
            <a:pPr marL="1028700" lvl="1" indent="-457200">
              <a:buFont typeface="+mj-lt"/>
              <a:buAutoNum type="arabicPeriod"/>
            </a:pPr>
            <a:r>
              <a:rPr lang="de-DE" dirty="0" smtClean="0"/>
              <a:t>Pick a </a:t>
            </a:r>
            <a:r>
              <a:rPr lang="de-DE" dirty="0" err="1" smtClean="0"/>
              <a:t>feature</a:t>
            </a:r>
            <a:r>
              <a:rPr lang="de-DE" dirty="0" smtClean="0"/>
              <a:t>,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in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subtree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Recursively</a:t>
            </a:r>
            <a:r>
              <a:rPr lang="de-DE" dirty="0" smtClean="0"/>
              <a:t> </a:t>
            </a:r>
            <a:r>
              <a:rPr lang="de-DE" dirty="0" err="1" smtClean="0"/>
              <a:t>repeat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 on </a:t>
            </a:r>
            <a:r>
              <a:rPr lang="de-DE" dirty="0" err="1" smtClean="0"/>
              <a:t>subtrees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Finished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subtree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(</a:t>
            </a:r>
            <a:r>
              <a:rPr lang="de-DE" dirty="0" err="1" smtClean="0"/>
              <a:t>convert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leaf</a:t>
            </a:r>
            <a:r>
              <a:rPr lang="de-DE" dirty="0" smtClean="0"/>
              <a:t>, e.g. </a:t>
            </a:r>
            <a:r>
              <a:rPr lang="de-DE" dirty="0" err="1" smtClean="0"/>
              <a:t>name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(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predefined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threshold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feature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interactions</a:t>
            </a:r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/>
              <a:t>Also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non-linear </a:t>
            </a:r>
            <a:r>
              <a:rPr lang="de-DE" dirty="0" err="1" smtClean="0">
                <a:solidFill>
                  <a:schemeClr val="tx2"/>
                </a:solidFill>
              </a:rPr>
              <a:t>relationships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endParaRPr lang="de-DE" dirty="0" smtClean="0"/>
          </a:p>
          <a:p>
            <a:pPr lvl="1"/>
            <a:r>
              <a:rPr lang="de-DE" dirty="0" smtClean="0"/>
              <a:t>Word </a:t>
            </a:r>
            <a:r>
              <a:rPr lang="de-DE" dirty="0" err="1" smtClean="0"/>
              <a:t>shorter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3 </a:t>
            </a:r>
            <a:r>
              <a:rPr lang="de-DE" dirty="0" err="1" smtClean="0"/>
              <a:t>characters</a:t>
            </a:r>
            <a:r>
              <a:rPr lang="de-DE" dirty="0" smtClean="0"/>
              <a:t>: </a:t>
            </a:r>
            <a:r>
              <a:rPr lang="de-DE" dirty="0" err="1" smtClean="0"/>
              <a:t>Unlikely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endParaRPr lang="de-DE" dirty="0" smtClean="0"/>
          </a:p>
          <a:p>
            <a:pPr lvl="1"/>
            <a:r>
              <a:rPr lang="de-DE" dirty="0" smtClean="0"/>
              <a:t>Word </a:t>
            </a:r>
            <a:r>
              <a:rPr lang="de-DE" dirty="0" err="1" smtClean="0"/>
              <a:t>between</a:t>
            </a:r>
            <a:r>
              <a:rPr lang="de-DE" dirty="0" smtClean="0"/>
              <a:t> 3 </a:t>
            </a:r>
            <a:r>
              <a:rPr lang="de-DE" dirty="0" err="1" smtClean="0"/>
              <a:t>and</a:t>
            </a:r>
            <a:r>
              <a:rPr lang="de-DE" dirty="0" smtClean="0"/>
              <a:t> 10 </a:t>
            </a:r>
            <a:r>
              <a:rPr lang="de-DE" dirty="0" err="1" smtClean="0"/>
              <a:t>charachters</a:t>
            </a:r>
            <a:r>
              <a:rPr lang="de-DE" dirty="0" smtClean="0"/>
              <a:t>: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endParaRPr lang="de-DE" dirty="0" smtClean="0"/>
          </a:p>
          <a:p>
            <a:pPr lvl="1"/>
            <a:r>
              <a:rPr lang="de-DE" dirty="0" smtClean="0"/>
              <a:t>Word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10 </a:t>
            </a:r>
            <a:r>
              <a:rPr lang="de-DE" dirty="0" err="1" smtClean="0"/>
              <a:t>characters</a:t>
            </a:r>
            <a:r>
              <a:rPr lang="de-DE" dirty="0" smtClean="0"/>
              <a:t>: </a:t>
            </a:r>
            <a:r>
              <a:rPr lang="de-DE" dirty="0" err="1" smtClean="0"/>
              <a:t>Unlikely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endParaRPr lang="de-DE" dirty="0" smtClean="0"/>
          </a:p>
          <a:p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forests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tx2"/>
                </a:solidFill>
              </a:rPr>
              <a:t>ensemble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methods</a:t>
            </a:r>
            <a:r>
              <a:rPr lang="de-DE" dirty="0" smtClean="0"/>
              <a:t>)</a:t>
            </a:r>
          </a:p>
          <a:p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interpret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endParaRPr lang="de-DE" dirty="0" smtClean="0"/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forests</a:t>
            </a:r>
            <a:r>
              <a:rPr lang="de-DE" dirty="0" smtClean="0"/>
              <a:t>,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importance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Conditional</a:t>
            </a:r>
            <a:r>
              <a:rPr lang="de-DE" dirty="0" smtClean="0"/>
              <a:t> Random Fields 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2"/>
                </a:solidFill>
              </a:rPr>
              <a:t>Compare</a:t>
            </a:r>
            <a:endParaRPr lang="de-DE" dirty="0" smtClean="0">
              <a:solidFill>
                <a:schemeClr val="bg2"/>
              </a:solidFill>
            </a:endParaRP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Tiger </a:t>
            </a:r>
            <a:r>
              <a:rPr lang="de-DE" dirty="0">
                <a:solidFill>
                  <a:schemeClr val="tx2"/>
                </a:solidFill>
              </a:rPr>
              <a:t>Woods </a:t>
            </a:r>
            <a:r>
              <a:rPr lang="de-DE" dirty="0" err="1"/>
              <a:t>played</a:t>
            </a:r>
            <a:r>
              <a:rPr lang="de-DE" dirty="0"/>
              <a:t> golf.</a:t>
            </a:r>
          </a:p>
          <a:p>
            <a:pPr lvl="1"/>
            <a:r>
              <a:rPr lang="de-DE" dirty="0"/>
              <a:t>Tiger ran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woods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We</a:t>
            </a:r>
            <a:r>
              <a:rPr lang="de-DE" dirty="0" smtClean="0"/>
              <a:t> still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occurences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Tiger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r>
              <a:rPr lang="de-DE" dirty="0" smtClean="0"/>
              <a:t>.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helpful</a:t>
            </a:r>
            <a:r>
              <a:rPr lang="de-DE" dirty="0" smtClean="0"/>
              <a:t> </a:t>
            </a:r>
            <a:r>
              <a:rPr lang="de-DE" dirty="0" err="1" smtClean="0"/>
              <a:t>characteristic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sentences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not </a:t>
            </a:r>
            <a:r>
              <a:rPr lang="de-DE" dirty="0" err="1" smtClean="0"/>
              <a:t>use</a:t>
            </a:r>
            <a:r>
              <a:rPr lang="de-DE" dirty="0" smtClean="0"/>
              <a:t>. </a:t>
            </a:r>
            <a:r>
              <a:rPr lang="de-DE" dirty="0" smtClean="0">
                <a:solidFill>
                  <a:schemeClr val="accent1"/>
                </a:solidFill>
              </a:rPr>
              <a:t>Can </a:t>
            </a:r>
            <a:r>
              <a:rPr lang="de-DE" dirty="0" err="1" smtClean="0">
                <a:solidFill>
                  <a:schemeClr val="accent1"/>
                </a:solidFill>
              </a:rPr>
              <a:t>you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guess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what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is</a:t>
            </a:r>
            <a:r>
              <a:rPr lang="de-DE" dirty="0" smtClean="0">
                <a:solidFill>
                  <a:schemeClr val="accent1"/>
                </a:solidFill>
              </a:rPr>
              <a:t>? </a:t>
            </a:r>
            <a:r>
              <a:rPr lang="de-DE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br>
              <a:rPr lang="de-DE" dirty="0" smtClean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de-DE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de-DE" dirty="0">
                <a:solidFill>
                  <a:schemeClr val="tx2"/>
                </a:solidFill>
              </a:rPr>
              <a:t>Tiger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Woods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standing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together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Conditional</a:t>
            </a:r>
            <a:r>
              <a:rPr lang="de-DE" dirty="0" smtClean="0"/>
              <a:t> Random Fields </a:t>
            </a:r>
            <a:r>
              <a:rPr lang="de-DE" dirty="0" err="1" smtClean="0"/>
              <a:t>Idea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classify</a:t>
            </a:r>
            <a:r>
              <a:rPr lang="de-DE" dirty="0" smtClean="0"/>
              <a:t> a </a:t>
            </a:r>
            <a:r>
              <a:rPr lang="de-DE" dirty="0" err="1" smtClean="0"/>
              <a:t>datapoint</a:t>
            </a:r>
            <a:r>
              <a:rPr lang="de-DE" dirty="0" smtClean="0"/>
              <a:t>,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surrounding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classifications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datapoints</a:t>
            </a:r>
            <a:endParaRPr lang="de-DE" dirty="0" smtClean="0"/>
          </a:p>
          <a:p>
            <a:pPr lvl="1"/>
            <a:r>
              <a:rPr lang="de-DE" dirty="0" smtClean="0"/>
              <a:t>E.g.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fact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stand </a:t>
            </a:r>
            <a:r>
              <a:rPr lang="de-DE" dirty="0" err="1" smtClean="0"/>
              <a:t>together</a:t>
            </a:r>
            <a:endParaRPr lang="de-DE" dirty="0" smtClean="0"/>
          </a:p>
          <a:p>
            <a:pPr lvl="1"/>
            <a:r>
              <a:rPr lang="de-DE" dirty="0" smtClean="0"/>
              <a:t>(</a:t>
            </a:r>
            <a:r>
              <a:rPr lang="de-DE" dirty="0" err="1" smtClean="0"/>
              <a:t>Sequential</a:t>
            </a:r>
            <a:r>
              <a:rPr lang="de-DE" dirty="0" smtClean="0"/>
              <a:t>)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smtClean="0"/>
              <a:t>-&gt;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neighbouring</a:t>
            </a:r>
            <a:r>
              <a:rPr lang="de-DE" dirty="0" smtClean="0"/>
              <a:t> </a:t>
            </a:r>
            <a:r>
              <a:rPr lang="de-DE" dirty="0" err="1" smtClean="0"/>
              <a:t>classifications</a:t>
            </a:r>
            <a:r>
              <a:rPr lang="de-DE" dirty="0" smtClean="0"/>
              <a:t> (</a:t>
            </a:r>
            <a:r>
              <a:rPr lang="de-DE" dirty="0" smtClean="0">
                <a:solidFill>
                  <a:schemeClr val="tx2"/>
                </a:solidFill>
              </a:rPr>
              <a:t>Linear-Chain-CRFs</a:t>
            </a:r>
            <a:r>
              <a:rPr lang="de-DE" dirty="0" smtClean="0"/>
              <a:t>)</a:t>
            </a:r>
          </a:p>
          <a:p>
            <a:pPr lvl="1"/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Conditional</a:t>
            </a:r>
            <a:r>
              <a:rPr lang="de-DE" dirty="0" smtClean="0"/>
              <a:t> Random Fields Sketch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class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sequence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grpSp>
        <p:nvGrpSpPr>
          <p:cNvPr id="5" name="Gruppieren 4"/>
          <p:cNvGrpSpPr/>
          <p:nvPr/>
        </p:nvGrpSpPr>
        <p:grpSpPr>
          <a:xfrm>
            <a:off x="838200" y="2276475"/>
            <a:ext cx="7258461" cy="2981325"/>
            <a:chOff x="1047339" y="3733800"/>
            <a:chExt cx="7258461" cy="2981325"/>
          </a:xfrm>
        </p:grpSpPr>
        <p:cxnSp>
          <p:nvCxnSpPr>
            <p:cNvPr id="6" name="Gerade Verbindung mit Pfeil 5"/>
            <p:cNvCxnSpPr>
              <a:stCxn id="12" idx="0"/>
              <a:endCxn id="17" idx="2"/>
            </p:cNvCxnSpPr>
            <p:nvPr/>
          </p:nvCxnSpPr>
          <p:spPr bwMode="auto">
            <a:xfrm flipV="1">
              <a:off x="3219039" y="5334000"/>
              <a:ext cx="0" cy="609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>
              <a:stCxn id="13" idx="4"/>
              <a:endCxn id="17" idx="0"/>
            </p:cNvCxnSpPr>
            <p:nvPr/>
          </p:nvCxnSpPr>
          <p:spPr bwMode="auto">
            <a:xfrm>
              <a:off x="1723820" y="4419600"/>
              <a:ext cx="1495219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>
              <a:stCxn id="14" idx="4"/>
              <a:endCxn id="17" idx="0"/>
            </p:cNvCxnSpPr>
            <p:nvPr/>
          </p:nvCxnSpPr>
          <p:spPr bwMode="auto">
            <a:xfrm flipH="1">
              <a:off x="3219039" y="4419600"/>
              <a:ext cx="27643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uppieren 8"/>
            <p:cNvGrpSpPr/>
            <p:nvPr/>
          </p:nvGrpSpPr>
          <p:grpSpPr>
            <a:xfrm>
              <a:off x="1047339" y="3733800"/>
              <a:ext cx="7258461" cy="2981325"/>
              <a:chOff x="1066800" y="3657600"/>
              <a:chExt cx="7258461" cy="2981325"/>
            </a:xfrm>
          </p:grpSpPr>
          <p:cxnSp>
            <p:nvCxnSpPr>
              <p:cNvPr id="10" name="Gerade Verbindung mit Pfeil 9"/>
              <p:cNvCxnSpPr/>
              <p:nvPr/>
            </p:nvCxnSpPr>
            <p:spPr bwMode="auto">
              <a:xfrm>
                <a:off x="5486400" y="4991100"/>
                <a:ext cx="3810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uppieren 10"/>
              <p:cNvGrpSpPr/>
              <p:nvPr/>
            </p:nvGrpSpPr>
            <p:grpSpPr>
              <a:xfrm>
                <a:off x="1066800" y="3657600"/>
                <a:ext cx="7258461" cy="2981325"/>
                <a:chOff x="1085850" y="3657600"/>
                <a:chExt cx="7258461" cy="29813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Ellipse 11"/>
                    <p:cNvSpPr/>
                    <p:nvPr/>
                  </p:nvSpPr>
                  <p:spPr bwMode="auto">
                    <a:xfrm>
                      <a:off x="2628900" y="5867400"/>
                      <a:ext cx="1257300" cy="685800"/>
                    </a:xfrm>
                    <a:prstGeom prst="ellipse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dirty="0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de-DE" b="0" i="1" dirty="0" smtClean="0">
                                <a:latin typeface="Cambria Math"/>
                              </a:rPr>
                              <m:t>𝑜𝑟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Ellipse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628900" y="5867400"/>
                      <a:ext cx="1257300" cy="685800"/>
                    </a:xfrm>
                    <a:prstGeom prst="ellipse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Ellipse 12"/>
                    <p:cNvSpPr/>
                    <p:nvPr/>
                  </p:nvSpPr>
                  <p:spPr bwMode="auto">
                    <a:xfrm>
                      <a:off x="1181511" y="3657600"/>
                      <a:ext cx="1161639" cy="685800"/>
                    </a:xfrm>
                    <a:prstGeom prst="ellipse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𝑐𝑙𝑎𝑠𝑠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Ellips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181511" y="3657600"/>
                      <a:ext cx="1161639" cy="685800"/>
                    </a:xfrm>
                    <a:prstGeom prst="ellipse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Ellipse 13"/>
                    <p:cNvSpPr/>
                    <p:nvPr/>
                  </p:nvSpPr>
                  <p:spPr bwMode="auto">
                    <a:xfrm>
                      <a:off x="2914649" y="3657600"/>
                      <a:ext cx="1238661" cy="685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𝑐𝑙𝑎𝑠𝑠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Ellipse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14649" y="3657600"/>
                      <a:ext cx="1238661" cy="685800"/>
                    </a:xfrm>
                    <a:prstGeom prst="ellipse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Gerade Verbindung mit Pfeil 14"/>
                <p:cNvCxnSpPr>
                  <a:stCxn id="22" idx="0"/>
                  <a:endCxn id="17" idx="2"/>
                </p:cNvCxnSpPr>
                <p:nvPr/>
              </p:nvCxnSpPr>
              <p:spPr bwMode="auto">
                <a:xfrm flipH="1" flipV="1">
                  <a:off x="3257550" y="5257800"/>
                  <a:ext cx="1600200" cy="695325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 Verbindung mit Pfeil 15"/>
                <p:cNvCxnSpPr>
                  <a:endCxn id="17" idx="2"/>
                </p:cNvCxnSpPr>
                <p:nvPr/>
              </p:nvCxnSpPr>
              <p:spPr bwMode="auto">
                <a:xfrm flipV="1">
                  <a:off x="1847850" y="5257800"/>
                  <a:ext cx="1409700" cy="866775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hteck 16"/>
                <p:cNvSpPr/>
                <p:nvPr/>
              </p:nvSpPr>
              <p:spPr bwMode="auto">
                <a:xfrm>
                  <a:off x="1847850" y="4724400"/>
                  <a:ext cx="2819400" cy="533400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10000"/>
                    </a:lnSpc>
                    <a:spcBef>
                      <a:spcPct val="10000"/>
                    </a:spcBef>
                    <a:spcAft>
                      <a:spcPct val="30000"/>
                    </a:spcAft>
                    <a:buClr>
                      <a:schemeClr val="tx2"/>
                    </a:buClr>
                    <a:buSzTx/>
                    <a:buFont typeface="Tahoma" pitchFamily="34" charset="0"/>
                    <a:buNone/>
                    <a:tabLst/>
                  </a:pPr>
                  <a:r>
                    <a:rPr kumimoji="0" lang="de-DE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Feature </a:t>
                  </a:r>
                  <a:r>
                    <a:rPr lang="de-DE" dirty="0" err="1"/>
                    <a:t>F</a:t>
                  </a:r>
                  <a:r>
                    <a:rPr kumimoji="0" lang="de-DE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unctions</a:t>
                  </a:r>
                  <a:endParaRPr kumimoji="0" lang="de-DE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feld 17"/>
                    <p:cNvSpPr txBox="1"/>
                    <p:nvPr/>
                  </p:nvSpPr>
                  <p:spPr>
                    <a:xfrm>
                      <a:off x="5943600" y="4779901"/>
                      <a:ext cx="2400711" cy="10525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dirty="0" smtClean="0"/>
                        <a:t>Score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value</a:t>
                      </a:r>
                      <a:endParaRPr lang="de-DE" dirty="0" smtClean="0"/>
                    </a:p>
                    <a:p>
                      <a:r>
                        <a:rPr lang="de-DE" dirty="0" err="1"/>
                        <a:t>o</a:t>
                      </a:r>
                      <a:r>
                        <a:rPr lang="de-DE" dirty="0" err="1" smtClean="0"/>
                        <a:t>f</a:t>
                      </a:r>
                      <a:r>
                        <a:rPr lang="de-DE" dirty="0" smtClean="0"/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/>
                                </a:rPr>
                                <m:t>𝑐𝑙𝑎𝑠𝑠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8" name="Textfeld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43600" y="4779901"/>
                      <a:ext cx="2400711" cy="1052596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l="-3807" t="-4651" b="-930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" name="Plus 18"/>
                <p:cNvSpPr/>
                <p:nvPr/>
              </p:nvSpPr>
              <p:spPr bwMode="auto">
                <a:xfrm>
                  <a:off x="5019675" y="4760850"/>
                  <a:ext cx="466725" cy="496949"/>
                </a:xfrm>
                <a:prstGeom prst="mathPlus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10000"/>
                    </a:lnSpc>
                    <a:spcBef>
                      <a:spcPct val="10000"/>
                    </a:spcBef>
                    <a:spcAft>
                      <a:spcPct val="30000"/>
                    </a:spcAft>
                    <a:buClr>
                      <a:schemeClr val="tx2"/>
                    </a:buClr>
                    <a:buSzTx/>
                    <a:buFont typeface="Tahoma" pitchFamily="34" charset="0"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20" name="Gerade Verbindung mit Pfeil 19"/>
                <p:cNvCxnSpPr>
                  <a:stCxn id="17" idx="3"/>
                </p:cNvCxnSpPr>
                <p:nvPr/>
              </p:nvCxnSpPr>
              <p:spPr bwMode="auto">
                <a:xfrm>
                  <a:off x="4667250" y="4991100"/>
                  <a:ext cx="352425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Ellipse 20"/>
                    <p:cNvSpPr/>
                    <p:nvPr/>
                  </p:nvSpPr>
                  <p:spPr bwMode="auto">
                    <a:xfrm>
                      <a:off x="1085850" y="5895975"/>
                      <a:ext cx="1257300" cy="685800"/>
                    </a:xfrm>
                    <a:prstGeom prst="ellipse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dirty="0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de-DE" b="0" i="1" dirty="0" smtClean="0">
                                <a:latin typeface="Cambria Math"/>
                              </a:rPr>
                              <m:t>𝑜𝑟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Ellipse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85850" y="5895975"/>
                      <a:ext cx="1257300" cy="685800"/>
                    </a:xfrm>
                    <a:prstGeom prst="ellipse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Ellipse 21"/>
                    <p:cNvSpPr/>
                    <p:nvPr/>
                  </p:nvSpPr>
                  <p:spPr bwMode="auto">
                    <a:xfrm>
                      <a:off x="4229100" y="5953125"/>
                      <a:ext cx="1257300" cy="685800"/>
                    </a:xfrm>
                    <a:prstGeom prst="ellipse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dirty="0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de-DE" b="0" i="1" dirty="0" smtClean="0">
                                <a:latin typeface="Cambria Math"/>
                              </a:rPr>
                              <m:t>𝑜𝑟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Ellipse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229100" y="5953125"/>
                      <a:ext cx="1257300" cy="685800"/>
                    </a:xfrm>
                    <a:prstGeom prst="ellipse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41579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linear-</a:t>
            </a:r>
            <a:r>
              <a:rPr lang="de-DE" dirty="0" err="1" smtClean="0">
                <a:solidFill>
                  <a:schemeClr val="tx2"/>
                </a:solidFill>
              </a:rPr>
              <a:t>chain</a:t>
            </a:r>
            <a:r>
              <a:rPr lang="de-DE" dirty="0" smtClean="0">
                <a:solidFill>
                  <a:schemeClr val="tx2"/>
                </a:solidFill>
              </a:rPr>
              <a:t> CRFs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endParaRPr lang="de-DE" dirty="0"/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 smtClean="0"/>
              <a:t>sentence</a:t>
            </a:r>
            <a:endParaRPr lang="de-DE" dirty="0" smtClean="0"/>
          </a:p>
          <a:p>
            <a:pPr lvl="1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(</a:t>
            </a:r>
            <a:r>
              <a:rPr lang="de-DE" dirty="0" err="1" smtClean="0"/>
              <a:t>word</a:t>
            </a:r>
            <a:r>
              <a:rPr lang="de-DE" dirty="0" smtClean="0"/>
              <a:t>) in </a:t>
            </a:r>
            <a:r>
              <a:rPr lang="de-DE" dirty="0" err="1" smtClean="0"/>
              <a:t>sentence</a:t>
            </a:r>
            <a:endParaRPr lang="de-DE" dirty="0"/>
          </a:p>
          <a:p>
            <a:pPr lvl="1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>
                <a:solidFill>
                  <a:schemeClr val="tx2"/>
                </a:solidFill>
              </a:rPr>
              <a:t>output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node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before</a:t>
            </a:r>
            <a:r>
              <a:rPr lang="de-DE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>
                <a:solidFill>
                  <a:schemeClr val="tx2"/>
                </a:solidFill>
              </a:rPr>
              <a:t>current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output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node</a:t>
            </a:r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/>
              <a:t>Return real </a:t>
            </a:r>
            <a:r>
              <a:rPr lang="de-DE" dirty="0" err="1" smtClean="0"/>
              <a:t>value</a:t>
            </a:r>
            <a:endParaRPr lang="de-DE" dirty="0"/>
          </a:p>
          <a:p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multiplied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>
                <a:solidFill>
                  <a:schemeClr val="tx2"/>
                </a:solidFill>
              </a:rPr>
              <a:t>weight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de-DE" i="1" dirty="0" smtClean="0"/>
              <a:t>Washington Post </a:t>
            </a:r>
            <a:r>
              <a:rPr lang="de-DE" i="1" dirty="0" err="1" smtClean="0"/>
              <a:t>wrote</a:t>
            </a:r>
            <a:r>
              <a:rPr lang="de-DE" i="1" dirty="0" smtClean="0"/>
              <a:t> </a:t>
            </a:r>
            <a:r>
              <a:rPr lang="de-DE" i="1" dirty="0" err="1" smtClean="0"/>
              <a:t>about</a:t>
            </a:r>
            <a:r>
              <a:rPr lang="de-DE" i="1" dirty="0" smtClean="0"/>
              <a:t> Mark Post.</a:t>
            </a:r>
          </a:p>
          <a:p>
            <a:pPr lvl="1"/>
            <a:r>
              <a:rPr lang="de-DE" dirty="0" smtClean="0"/>
              <a:t>City + </a:t>
            </a:r>
            <a:r>
              <a:rPr lang="de-DE" i="1" dirty="0" smtClean="0"/>
              <a:t>Post 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newspaper</a:t>
            </a:r>
            <a:r>
              <a:rPr lang="de-DE" dirty="0" smtClean="0"/>
              <a:t>, First Name + </a:t>
            </a:r>
            <a:r>
              <a:rPr lang="de-DE" i="1" dirty="0" smtClean="0"/>
              <a:t>Post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endParaRPr lang="de-DE" dirty="0" smtClean="0"/>
          </a:p>
          <a:p>
            <a:r>
              <a:rPr lang="de-DE" i="1" dirty="0" smtClean="0"/>
              <a:t>Dr. Woods </a:t>
            </a:r>
            <a:r>
              <a:rPr lang="de-DE" i="1" dirty="0" err="1" smtClean="0"/>
              <a:t>met</a:t>
            </a:r>
            <a:r>
              <a:rPr lang="de-DE" i="1" dirty="0" smtClean="0"/>
              <a:t> </a:t>
            </a:r>
            <a:r>
              <a:rPr lang="de-DE" i="1" dirty="0" err="1" smtClean="0"/>
              <a:t>his</a:t>
            </a:r>
            <a:r>
              <a:rPr lang="de-DE" i="1" dirty="0" smtClean="0"/>
              <a:t> </a:t>
            </a:r>
            <a:r>
              <a:rPr lang="de-DE" i="1" dirty="0" err="1" smtClean="0"/>
              <a:t>client</a:t>
            </a:r>
            <a:r>
              <a:rPr lang="de-DE" i="1" dirty="0" smtClean="0"/>
              <a:t>.</a:t>
            </a:r>
          </a:p>
          <a:p>
            <a:pPr lvl="1"/>
            <a:r>
              <a:rPr lang="de-DE" dirty="0" err="1" smtClean="0"/>
              <a:t>Salutation</a:t>
            </a:r>
            <a:r>
              <a:rPr lang="de-DE" dirty="0" smtClean="0"/>
              <a:t> (</a:t>
            </a:r>
            <a:r>
              <a:rPr lang="de-DE" dirty="0" smtClean="0"/>
              <a:t>Mr./Dr. </a:t>
            </a:r>
            <a:r>
              <a:rPr lang="de-DE" dirty="0" err="1" smtClean="0"/>
              <a:t>etc</a:t>
            </a:r>
            <a:r>
              <a:rPr lang="de-DE" dirty="0" smtClean="0"/>
              <a:t>)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followed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  <a:p>
            <a:r>
              <a:rPr lang="de-DE" dirty="0" smtClean="0"/>
              <a:t>Feature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all </a:t>
            </a:r>
            <a:r>
              <a:rPr lang="de-DE" dirty="0" err="1" smtClean="0"/>
              <a:t>inputs</a:t>
            </a:r>
            <a:endParaRPr lang="de-DE" dirty="0" smtClean="0"/>
          </a:p>
          <a:p>
            <a:pPr lvl="1"/>
            <a:r>
              <a:rPr lang="de-DE" dirty="0" smtClean="0"/>
              <a:t>E.g. </a:t>
            </a:r>
            <a:r>
              <a:rPr lang="de-DE" dirty="0" err="1"/>
              <a:t>f</a:t>
            </a:r>
            <a:r>
              <a:rPr lang="de-DE" dirty="0" err="1" smtClean="0"/>
              <a:t>eature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just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capitalized</a:t>
            </a:r>
            <a:r>
              <a:rPr lang="de-DE" dirty="0" smtClean="0"/>
              <a:t>,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speech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etc.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Classify</a:t>
            </a:r>
            <a:endParaRPr lang="de-DE" dirty="0" smtClean="0"/>
          </a:p>
          <a:p>
            <a:pPr marL="971550" lvl="1" indent="-457200">
              <a:buFont typeface="+mj-lt"/>
              <a:buAutoNum type="arabicPeriod"/>
            </a:pPr>
            <a:r>
              <a:rPr lang="de-DE" dirty="0" smtClean="0"/>
              <a:t>Find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maximizes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r>
              <a:rPr lang="de-DE" dirty="0" smtClean="0"/>
              <a:t> *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 marL="971550" lvl="1" indent="-457200">
              <a:buFont typeface="+mj-lt"/>
              <a:buAutoNum type="arabicPeriod"/>
            </a:pPr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in </a:t>
            </a:r>
            <a:r>
              <a:rPr lang="de-DE" dirty="0" err="1" smtClean="0"/>
              <a:t>polynomial</a:t>
            </a:r>
            <a:r>
              <a:rPr lang="de-DE" dirty="0" smtClean="0"/>
              <a:t> time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endParaRPr lang="de-DE" b="0" dirty="0" smtClean="0"/>
          </a:p>
          <a:p>
            <a:r>
              <a:rPr lang="de-DE" dirty="0" err="1" smtClean="0"/>
              <a:t>Used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NLP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named</a:t>
            </a:r>
            <a:r>
              <a:rPr lang="de-DE" dirty="0" smtClean="0"/>
              <a:t> </a:t>
            </a: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recognition</a:t>
            </a:r>
            <a:r>
              <a:rPr lang="de-DE" dirty="0" smtClean="0"/>
              <a:t>,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speech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noisy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Assumptions</a:t>
            </a:r>
            <a:r>
              <a:rPr lang="de-DE" dirty="0" smtClean="0"/>
              <a:t> on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smtClean="0"/>
              <a:t>Linear </a:t>
            </a:r>
            <a:r>
              <a:rPr lang="de-DE" dirty="0" err="1" smtClean="0"/>
              <a:t>relationship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smtClean="0"/>
              <a:t>non-linear</a:t>
            </a:r>
            <a:endParaRPr lang="de-DE" dirty="0" smtClean="0"/>
          </a:p>
          <a:p>
            <a:r>
              <a:rPr lang="de-DE" dirty="0" err="1" smtClean="0"/>
              <a:t>Interpretability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endParaRPr lang="de-DE" dirty="0" smtClean="0"/>
          </a:p>
          <a:p>
            <a:pPr lvl="1"/>
            <a:r>
              <a:rPr lang="de-DE" dirty="0" err="1" smtClean="0"/>
              <a:t>Meaning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r>
              <a:rPr lang="de-DE" dirty="0" smtClean="0"/>
              <a:t> etc.</a:t>
            </a:r>
          </a:p>
          <a:p>
            <a:r>
              <a:rPr lang="de-DE" dirty="0" err="1" smtClean="0"/>
              <a:t>Computational</a:t>
            </a:r>
            <a:r>
              <a:rPr lang="de-DE" dirty="0" smtClean="0"/>
              <a:t> </a:t>
            </a:r>
            <a:r>
              <a:rPr lang="de-DE" dirty="0" smtClean="0"/>
              <a:t>time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endParaRPr lang="de-DE" dirty="0" smtClean="0"/>
          </a:p>
          <a:p>
            <a:r>
              <a:rPr lang="de-DE" dirty="0" smtClean="0"/>
              <a:t>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endParaRPr lang="de-DE" dirty="0" smtClean="0"/>
          </a:p>
          <a:p>
            <a:pPr lvl="1"/>
            <a:r>
              <a:rPr lang="de-DE" dirty="0" err="1" smtClean="0"/>
              <a:t>Categorical</a:t>
            </a:r>
            <a:r>
              <a:rPr lang="de-DE" dirty="0" smtClean="0"/>
              <a:t>, </a:t>
            </a:r>
            <a:r>
              <a:rPr lang="de-DE" dirty="0" err="1" smtClean="0"/>
              <a:t>numerical</a:t>
            </a:r>
            <a:endParaRPr lang="de-DE" dirty="0" smtClean="0"/>
          </a:p>
          <a:p>
            <a:pPr lvl="1"/>
            <a:r>
              <a:rPr lang="de-DE" dirty="0" smtClean="0"/>
              <a:t>Single </a:t>
            </a:r>
            <a:r>
              <a:rPr lang="de-DE" dirty="0" err="1" smtClean="0"/>
              <a:t>datapoints</a:t>
            </a:r>
            <a:r>
              <a:rPr lang="de-DE" dirty="0" smtClean="0"/>
              <a:t>, </a:t>
            </a:r>
            <a:r>
              <a:rPr lang="de-DE" dirty="0" err="1" smtClean="0"/>
              <a:t>sequences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Supervised</a:t>
            </a:r>
            <a:r>
              <a:rPr lang="de-DE" dirty="0" smtClean="0"/>
              <a:t>/</a:t>
            </a:r>
            <a:r>
              <a:rPr lang="de-DE" dirty="0" err="1" smtClean="0"/>
              <a:t>Unsupervised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Unsupervised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de-DE" dirty="0" smtClean="0"/>
          </a:p>
          <a:p>
            <a:pPr lvl="1"/>
            <a:r>
              <a:rPr lang="de-DE" dirty="0" smtClean="0"/>
              <a:t>These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supervised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algorithms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preclassified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unsupervised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algorithms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chemeClr val="accent1"/>
                </a:solidFill>
              </a:rPr>
              <a:t>Right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now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what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kind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topics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covered</a:t>
            </a:r>
            <a:r>
              <a:rPr lang="de-DE" dirty="0" smtClean="0">
                <a:solidFill>
                  <a:schemeClr val="accent1"/>
                </a:solidFill>
              </a:rPr>
              <a:t> in </a:t>
            </a:r>
            <a:r>
              <a:rPr lang="de-DE" dirty="0" err="1" smtClean="0">
                <a:solidFill>
                  <a:schemeClr val="accent1"/>
                </a:solidFill>
              </a:rPr>
              <a:t>news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articles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clustering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class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E.g.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refer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news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09600" y="1295400"/>
            <a:ext cx="739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2286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286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55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2286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5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1143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114300" algn="l" rtl="0" fontAlgn="base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114300" algn="l" rtl="0" fontAlgn="base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114300" algn="l" rtl="0" fontAlgn="base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114300" algn="l" rtl="0" fontAlgn="base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2" charset="2"/>
              <a:buChar char="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How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recognize</a:t>
            </a:r>
            <a:r>
              <a:rPr lang="de-DE" kern="0" dirty="0" smtClean="0"/>
              <a:t> </a:t>
            </a:r>
            <a:r>
              <a:rPr lang="de-DE" kern="0" dirty="0" err="1" smtClean="0"/>
              <a:t>mentions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persons</a:t>
            </a:r>
            <a:r>
              <a:rPr lang="de-DE" kern="0" dirty="0" smtClean="0"/>
              <a:t> in a </a:t>
            </a:r>
            <a:r>
              <a:rPr lang="de-DE" kern="0" dirty="0" err="1" smtClean="0"/>
              <a:t>text</a:t>
            </a:r>
            <a:r>
              <a:rPr lang="de-DE" kern="0" dirty="0" smtClean="0"/>
              <a:t>?</a:t>
            </a:r>
          </a:p>
          <a:p>
            <a:pPr lvl="1"/>
            <a:r>
              <a:rPr lang="de-DE" kern="0" dirty="0" smtClean="0">
                <a:solidFill>
                  <a:schemeClr val="tx2"/>
                </a:solidFill>
              </a:rPr>
              <a:t>Angela Merkel </a:t>
            </a:r>
            <a:r>
              <a:rPr lang="de-DE" kern="0" dirty="0" err="1" smtClean="0"/>
              <a:t>made</a:t>
            </a:r>
            <a:r>
              <a:rPr lang="de-DE" kern="0" dirty="0" smtClean="0"/>
              <a:t> a </a:t>
            </a:r>
            <a:r>
              <a:rPr lang="de-DE" kern="0" dirty="0" err="1" smtClean="0"/>
              <a:t>decision</a:t>
            </a:r>
            <a:r>
              <a:rPr lang="de-DE" kern="0" dirty="0" smtClean="0"/>
              <a:t>.</a:t>
            </a:r>
          </a:p>
          <a:p>
            <a:pPr lvl="1"/>
            <a:r>
              <a:rPr lang="de-DE" kern="0" dirty="0" smtClean="0">
                <a:solidFill>
                  <a:schemeClr val="tx2"/>
                </a:solidFill>
              </a:rPr>
              <a:t>Tiger Woods </a:t>
            </a:r>
            <a:r>
              <a:rPr lang="de-DE" kern="0" dirty="0" err="1" smtClean="0"/>
              <a:t>played</a:t>
            </a:r>
            <a:r>
              <a:rPr lang="de-DE" kern="0" dirty="0" smtClean="0"/>
              <a:t> golf.</a:t>
            </a:r>
          </a:p>
          <a:p>
            <a:pPr lvl="1"/>
            <a:r>
              <a:rPr lang="de-DE" kern="0" dirty="0" smtClean="0"/>
              <a:t>Tiger ran </a:t>
            </a:r>
            <a:r>
              <a:rPr lang="de-DE" kern="0" dirty="0" err="1" smtClean="0"/>
              <a:t>into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woods</a:t>
            </a:r>
            <a:r>
              <a:rPr lang="de-DE" kern="0" dirty="0" smtClean="0"/>
              <a:t>.</a:t>
            </a:r>
            <a:r>
              <a:rPr lang="de-DE" kern="0" dirty="0"/>
              <a:t/>
            </a:r>
            <a:br>
              <a:rPr lang="de-DE" kern="0" dirty="0"/>
            </a:br>
            <a:r>
              <a:rPr lang="de-DE" kern="0" dirty="0"/>
              <a:t/>
            </a:r>
            <a:br>
              <a:rPr lang="de-DE" kern="0" dirty="0"/>
            </a:br>
            <a:r>
              <a:rPr lang="de-DE" kern="0" dirty="0" err="1" smtClean="0">
                <a:solidFill>
                  <a:schemeClr val="accent1"/>
                </a:solidFill>
              </a:rPr>
              <a:t>Could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use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handwritten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rules</a:t>
            </a:r>
            <a:r>
              <a:rPr lang="de-DE" kern="0" dirty="0" smtClean="0">
                <a:solidFill>
                  <a:schemeClr val="accent1"/>
                </a:solidFill>
              </a:rPr>
              <a:t>, </a:t>
            </a:r>
            <a:r>
              <a:rPr lang="de-DE" kern="0" dirty="0" err="1" smtClean="0">
                <a:solidFill>
                  <a:schemeClr val="accent1"/>
                </a:solidFill>
              </a:rPr>
              <a:t>might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take</a:t>
            </a:r>
            <a:r>
              <a:rPr lang="de-DE" kern="0" dirty="0" smtClean="0">
                <a:solidFill>
                  <a:schemeClr val="accent1"/>
                </a:solidFill>
              </a:rPr>
              <a:t> a </a:t>
            </a:r>
            <a:r>
              <a:rPr lang="de-DE" kern="0" dirty="0" err="1" smtClean="0">
                <a:solidFill>
                  <a:schemeClr val="accent1"/>
                </a:solidFill>
              </a:rPr>
              <a:t>lot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of</a:t>
            </a:r>
            <a:r>
              <a:rPr lang="de-DE" kern="0" dirty="0" smtClean="0">
                <a:solidFill>
                  <a:schemeClr val="accent1"/>
                </a:solidFill>
              </a:rPr>
              <a:t> time </a:t>
            </a:r>
            <a:r>
              <a:rPr lang="de-DE" kern="0" dirty="0" err="1" smtClean="0">
                <a:solidFill>
                  <a:schemeClr val="accent1"/>
                </a:solidFill>
              </a:rPr>
              <a:t>to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define</a:t>
            </a:r>
            <a:r>
              <a:rPr lang="de-DE" kern="0" dirty="0" smtClean="0">
                <a:solidFill>
                  <a:schemeClr val="accent1"/>
                </a:solidFill>
              </a:rPr>
              <a:t> all </a:t>
            </a:r>
            <a:r>
              <a:rPr lang="de-DE" kern="0" dirty="0" err="1" smtClean="0">
                <a:solidFill>
                  <a:schemeClr val="accent1"/>
                </a:solidFill>
              </a:rPr>
              <a:t>rules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and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their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interactions</a:t>
            </a:r>
            <a:r>
              <a:rPr lang="de-DE" kern="0" dirty="0" smtClean="0">
                <a:solidFill>
                  <a:schemeClr val="accent1"/>
                </a:solidFill>
              </a:rPr>
              <a:t>… So </a:t>
            </a:r>
            <a:r>
              <a:rPr lang="de-DE" kern="0" dirty="0" err="1" smtClean="0">
                <a:solidFill>
                  <a:schemeClr val="accent1"/>
                </a:solidFill>
              </a:rPr>
              <a:t>how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to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i="1" kern="0" dirty="0" err="1" smtClean="0">
                <a:solidFill>
                  <a:schemeClr val="accent1"/>
                </a:solidFill>
              </a:rPr>
              <a:t>learn</a:t>
            </a:r>
            <a:r>
              <a:rPr lang="de-DE" i="1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rules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and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their</a:t>
            </a:r>
            <a:r>
              <a:rPr lang="de-DE" kern="0" dirty="0" smtClean="0">
                <a:solidFill>
                  <a:schemeClr val="accent1"/>
                </a:solidFill>
              </a:rPr>
              <a:t> </a:t>
            </a:r>
            <a:r>
              <a:rPr lang="de-DE" kern="0" dirty="0" err="1" smtClean="0">
                <a:solidFill>
                  <a:schemeClr val="accent1"/>
                </a:solidFill>
              </a:rPr>
              <a:t>interactions</a:t>
            </a:r>
            <a:r>
              <a:rPr lang="de-DE" kern="0" dirty="0" smtClean="0">
                <a:solidFill>
                  <a:schemeClr val="accent1"/>
                </a:solidFill>
              </a:rPr>
              <a:t>? </a:t>
            </a:r>
            <a:endParaRPr lang="de-DE" kern="0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Named</a:t>
            </a:r>
            <a:r>
              <a:rPr lang="de-DE" dirty="0" smtClean="0"/>
              <a:t> </a:t>
            </a:r>
            <a:r>
              <a:rPr lang="de-DE" dirty="0" err="1" smtClean="0"/>
              <a:t>Entity</a:t>
            </a:r>
            <a:r>
              <a:rPr lang="de-DE" dirty="0" smtClean="0"/>
              <a:t> Recognition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2226" name="Picture 2" descr="https://lh4.googleusercontent.com/f-QXbpl2xJTxzoSbJz_NL5iO9Wug1h6DEc_jjpt_GmhTpMnfDkORPgKoUmXbdyktIiCY8HDiKD1OzCi0imBabkuXfyVPdGywOtt-symxom6WDUNiA67uIPHNuz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-1377950"/>
            <a:ext cx="46101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s://lh4.googleusercontent.com/f-QXbpl2xJTxzoSbJz_NL5iO9Wug1h6DEc_jjpt_GmhTpMnfDkORPgKoUmXbdyktIiCY8HDiKD1OzCi0imBabkuXfyVPdGywOtt-symxom6WDUNiA67uIPHNuz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-1225550"/>
            <a:ext cx="46101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https://lh4.googleusercontent.com/f-QXbpl2xJTxzoSbJz_NL5iO9Wug1h6DEc_jjpt_GmhTpMnfDkORPgKoUmXbdyktIiCY8HDiKD1OzCi0imBabkuXfyVPdGywOtt-symxom6WDUNiA67uIPHNuz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-1073150"/>
            <a:ext cx="46101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https://lh4.googleusercontent.com/f-QXbpl2xJTxzoSbJz_NL5iO9Wug1h6DEc_jjpt_GmhTpMnfDkORPgKoUmXbdyktIiCY8HDiKD1OzCi0imBabkuXfyVPdGywOtt-symxom6WDUNiA67uIPHNuz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-920750"/>
            <a:ext cx="46101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Semi-</a:t>
            </a:r>
            <a:r>
              <a:rPr lang="de-DE" dirty="0" err="1" smtClean="0"/>
              <a:t>Supervised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Create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automatically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smtClean="0"/>
              <a:t>Big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endParaRPr lang="de-DE" dirty="0" smtClean="0"/>
          </a:p>
          <a:p>
            <a:pPr lvl="1"/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hand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time-</a:t>
            </a:r>
            <a:r>
              <a:rPr lang="de-DE" dirty="0" err="1" smtClean="0">
                <a:solidFill>
                  <a:schemeClr val="tx2"/>
                </a:solidFill>
              </a:rPr>
              <a:t>demanding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unsupervised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datapoints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de-DE" dirty="0" smtClean="0"/>
          </a:p>
          <a:p>
            <a:pPr lvl="1"/>
            <a:r>
              <a:rPr lang="de-DE" dirty="0" smtClean="0"/>
              <a:t>Other simple </a:t>
            </a:r>
            <a:r>
              <a:rPr lang="de-DE" dirty="0" err="1" smtClean="0"/>
              <a:t>rules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also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>
                <a:solidFill>
                  <a:schemeClr val="accent1"/>
                </a:solidFill>
              </a:rPr>
              <a:t/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>
                <a:solidFill>
                  <a:schemeClr val="accent1"/>
                </a:solidFill>
              </a:rPr>
              <a:t>E.g. Dr. </a:t>
            </a:r>
            <a:r>
              <a:rPr lang="de-DE" dirty="0" err="1" smtClean="0">
                <a:solidFill>
                  <a:schemeClr val="accent1"/>
                </a:solidFill>
              </a:rPr>
              <a:t>is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almost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always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followed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by</a:t>
            </a:r>
            <a:r>
              <a:rPr lang="de-DE" dirty="0" smtClean="0">
                <a:solidFill>
                  <a:schemeClr val="accent1"/>
                </a:solidFill>
              </a:rPr>
              <a:t> a </a:t>
            </a:r>
            <a:r>
              <a:rPr lang="de-DE" dirty="0" err="1" smtClean="0">
                <a:solidFill>
                  <a:schemeClr val="accent1"/>
                </a:solidFill>
              </a:rPr>
              <a:t>name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de-DE" dirty="0" smtClean="0"/>
              <a:t>New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classified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high </a:t>
            </a:r>
            <a:r>
              <a:rPr lang="de-DE" dirty="0" err="1" smtClean="0"/>
              <a:t>confidence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also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Improvement</a:t>
            </a:r>
            <a:r>
              <a:rPr lang="de-DE" dirty="0" smtClean="0"/>
              <a:t> ML 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err="1" smtClean="0"/>
              <a:t>Maybe</a:t>
            </a:r>
            <a:r>
              <a:rPr lang="de-DE" dirty="0" smtClean="0"/>
              <a:t>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(NLP)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bigger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ML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impossible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endParaRPr lang="de-DE" dirty="0" smtClean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different </a:t>
            </a:r>
            <a:r>
              <a:rPr lang="de-DE" dirty="0" err="1" smtClean="0"/>
              <a:t>features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Also </a:t>
            </a:r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preprocess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more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different </a:t>
            </a:r>
            <a:r>
              <a:rPr lang="de-DE" dirty="0" err="1" smtClean="0"/>
              <a:t>algorithms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Also different </a:t>
            </a:r>
            <a:r>
              <a:rPr lang="de-DE" dirty="0" err="1" smtClean="0">
                <a:solidFill>
                  <a:schemeClr val="tx2"/>
                </a:solidFill>
              </a:rPr>
              <a:t>combinations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Learning </a:t>
            </a:r>
            <a:r>
              <a:rPr lang="de-DE" dirty="0" smtClean="0"/>
              <a:t>in NLP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widely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 smtClean="0"/>
          </a:p>
          <a:p>
            <a:pPr lvl="1"/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easier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/</a:t>
            </a:r>
            <a:r>
              <a:rPr lang="de-DE" dirty="0" err="1" smtClean="0"/>
              <a:t>noisy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example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tweets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free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text</a:t>
            </a:r>
            <a:r>
              <a:rPr lang="de-DE" dirty="0" smtClean="0">
                <a:solidFill>
                  <a:schemeClr val="accent1"/>
                </a:solidFill>
              </a:rPr>
              <a:t> on </a:t>
            </a:r>
            <a:r>
              <a:rPr lang="de-DE" dirty="0" err="1" smtClean="0">
                <a:solidFill>
                  <a:schemeClr val="accent1"/>
                </a:solidFill>
              </a:rPr>
              <a:t>medical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records</a:t>
            </a:r>
            <a:endParaRPr lang="de-DE" dirty="0" smtClean="0"/>
          </a:p>
          <a:p>
            <a:pPr lvl="1"/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easier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automatically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all </a:t>
            </a:r>
            <a:r>
              <a:rPr lang="de-DE" dirty="0" err="1" smtClean="0"/>
              <a:t>rules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hand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consists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acquisition</a:t>
            </a:r>
            <a:r>
              <a:rPr lang="de-DE" dirty="0" smtClean="0"/>
              <a:t>, </a:t>
            </a:r>
            <a:r>
              <a:rPr lang="de-DE" dirty="0" err="1" smtClean="0"/>
              <a:t>feature</a:t>
            </a:r>
            <a:r>
              <a:rPr lang="de-DE" dirty="0" smtClean="0"/>
              <a:t> design,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lgorithms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assumptions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whether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assumptions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4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Helpful</a:t>
            </a:r>
            <a:r>
              <a:rPr lang="de-DE" dirty="0" smtClean="0"/>
              <a:t> Resources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Wikipedia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</a:p>
          <a:p>
            <a:r>
              <a:rPr lang="de-DE" dirty="0" err="1" smtClean="0">
                <a:hlinkClick r:id="rId2"/>
              </a:rPr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explaining</a:t>
            </a:r>
            <a:r>
              <a:rPr lang="de-DE" dirty="0" smtClean="0"/>
              <a:t> ML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 err="1" smtClean="0"/>
              <a:t>regression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SVMs</a:t>
            </a:r>
          </a:p>
          <a:p>
            <a:pPr lvl="1"/>
            <a:r>
              <a:rPr lang="de-DE" dirty="0" err="1" smtClean="0">
                <a:hlinkClick r:id="rId3"/>
              </a:rPr>
              <a:t>Another</a:t>
            </a:r>
            <a:r>
              <a:rPr lang="de-DE" dirty="0" smtClean="0">
                <a:hlinkClick r:id="rId3"/>
              </a:rPr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, </a:t>
            </a:r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freely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r>
              <a:rPr lang="de-DE" dirty="0" err="1" smtClean="0">
                <a:sym typeface="Wingdings" panose="05000000000000000000" pitchFamily="2" charset="2"/>
                <a:hlinkClick r:id="rId4"/>
              </a:rPr>
              <a:t>Lecture</a:t>
            </a:r>
            <a:r>
              <a:rPr lang="de-DE" dirty="0" smtClean="0">
                <a:sym typeface="Wingdings" panose="05000000000000000000" pitchFamily="2" charset="2"/>
                <a:hlinkClick r:id="rId4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about</a:t>
            </a:r>
            <a:r>
              <a:rPr lang="de-DE" dirty="0" smtClean="0">
                <a:sym typeface="Wingdings" panose="05000000000000000000" pitchFamily="2" charset="2"/>
              </a:rPr>
              <a:t> Naive </a:t>
            </a:r>
            <a:r>
              <a:rPr lang="de-DE" dirty="0" err="1" smtClean="0">
                <a:sym typeface="Wingdings" panose="05000000000000000000" pitchFamily="2" charset="2"/>
              </a:rPr>
              <a:t>Bayes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document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classification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CRF </a:t>
            </a:r>
            <a:r>
              <a:rPr lang="de-DE" dirty="0">
                <a:sym typeface="Wingdings" panose="05000000000000000000" pitchFamily="2" charset="2"/>
                <a:hlinkClick r:id="rId5"/>
              </a:rPr>
              <a:t>intuitive </a:t>
            </a:r>
            <a:r>
              <a:rPr lang="de-DE" dirty="0" err="1" smtClean="0">
                <a:sym typeface="Wingdings" panose="05000000000000000000" pitchFamily="2" charset="2"/>
                <a:hlinkClick r:id="rId5"/>
              </a:rPr>
              <a:t>introduction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hlinkClick r:id="rId6"/>
              </a:rPr>
              <a:t>Guide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choose</a:t>
            </a:r>
            <a:r>
              <a:rPr lang="de-DE" dirty="0" smtClean="0"/>
              <a:t> ML </a:t>
            </a:r>
            <a:r>
              <a:rPr lang="de-DE" dirty="0" err="1" smtClean="0"/>
              <a:t>classifier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Ng, Andrew Y., and Michael I. Jordan.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  <a:hlinkClick r:id="rId2"/>
              </a:rPr>
              <a:t>On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Discriminative vs. Generative classifiers: A comparison of logistic regression and naive Bayes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. </a:t>
            </a:r>
            <a:r>
              <a:rPr lang="en-US" dirty="0"/>
              <a:t>(2002</a:t>
            </a:r>
            <a:r>
              <a:rPr lang="en-US" dirty="0" smtClean="0"/>
              <a:t>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Person Name Features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Create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ML </a:t>
            </a:r>
            <a:r>
              <a:rPr lang="de-DE" dirty="0" err="1" smtClean="0"/>
              <a:t>algorithm</a:t>
            </a:r>
            <a:endParaRPr lang="de-DE" dirty="0" smtClean="0"/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a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attributes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indicate</a:t>
            </a:r>
            <a:r>
              <a:rPr lang="de-DE" dirty="0" smtClean="0"/>
              <a:t> a </a:t>
            </a:r>
            <a:r>
              <a:rPr lang="de-DE" dirty="0" err="1" smtClean="0"/>
              <a:t>name</a:t>
            </a:r>
            <a:endParaRPr lang="de-DE" dirty="0"/>
          </a:p>
          <a:p>
            <a:pPr lvl="1"/>
            <a:r>
              <a:rPr lang="de-DE" dirty="0" smtClean="0"/>
              <a:t>Word </a:t>
            </a:r>
            <a:r>
              <a:rPr lang="de-DE" dirty="0" err="1" smtClean="0"/>
              <a:t>itself</a:t>
            </a:r>
            <a:endParaRPr lang="de-DE" dirty="0" smtClean="0"/>
          </a:p>
          <a:p>
            <a:pPr lvl="1"/>
            <a:r>
              <a:rPr lang="de-DE" dirty="0" smtClean="0"/>
              <a:t>Word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noun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hammer</a:t>
            </a:r>
            <a:r>
              <a:rPr lang="de-DE" dirty="0" smtClean="0"/>
              <a:t>, </a:t>
            </a:r>
            <a:r>
              <a:rPr lang="de-DE" dirty="0" err="1" smtClean="0"/>
              <a:t>boat</a:t>
            </a:r>
            <a:r>
              <a:rPr lang="de-DE" dirty="0" smtClean="0"/>
              <a:t>, </a:t>
            </a:r>
            <a:r>
              <a:rPr lang="de-DE" dirty="0" err="1" smtClean="0"/>
              <a:t>tiger</a:t>
            </a:r>
            <a:endParaRPr lang="de-DE" dirty="0" smtClean="0"/>
          </a:p>
          <a:p>
            <a:pPr lvl="1"/>
            <a:r>
              <a:rPr lang="de-DE" dirty="0" smtClean="0"/>
              <a:t>Word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capitalized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not</a:t>
            </a:r>
          </a:p>
          <a:p>
            <a:pPr lvl="1"/>
            <a:r>
              <a:rPr lang="de-DE" dirty="0" smtClean="0"/>
              <a:t>Part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speech</a:t>
            </a:r>
            <a:r>
              <a:rPr lang="de-DE" dirty="0" smtClean="0"/>
              <a:t> (</a:t>
            </a:r>
            <a:r>
              <a:rPr lang="de-DE" dirty="0" err="1" smtClean="0"/>
              <a:t>verb</a:t>
            </a:r>
            <a:r>
              <a:rPr lang="de-DE" dirty="0" smtClean="0"/>
              <a:t>, </a:t>
            </a:r>
            <a:r>
              <a:rPr lang="de-DE" dirty="0" err="1"/>
              <a:t>n</a:t>
            </a:r>
            <a:r>
              <a:rPr lang="de-DE" dirty="0" err="1" smtClean="0"/>
              <a:t>oun</a:t>
            </a:r>
            <a:r>
              <a:rPr lang="de-DE" dirty="0" smtClean="0"/>
              <a:t> etc.)</a:t>
            </a:r>
          </a:p>
          <a:p>
            <a:pPr lvl="1"/>
            <a:r>
              <a:rPr lang="de-DE" dirty="0" smtClean="0"/>
              <a:t>…</a:t>
            </a: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 smtClean="0">
                <a:solidFill>
                  <a:schemeClr val="accent1"/>
                </a:solidFill>
              </a:rPr>
              <a:t>Human </a:t>
            </a:r>
            <a:r>
              <a:rPr lang="de-DE" dirty="0" err="1" smtClean="0">
                <a:solidFill>
                  <a:schemeClr val="accent1"/>
                </a:solidFill>
              </a:rPr>
              <a:t>has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design </a:t>
            </a:r>
            <a:r>
              <a:rPr lang="de-DE" dirty="0" err="1" smtClean="0">
                <a:solidFill>
                  <a:schemeClr val="accent1"/>
                </a:solidFill>
              </a:rPr>
              <a:t>these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features</a:t>
            </a:r>
            <a:r>
              <a:rPr lang="de-DE" dirty="0" smtClean="0">
                <a:solidFill>
                  <a:schemeClr val="accent1"/>
                </a:solidFill>
              </a:rPr>
              <a:t>!</a:t>
            </a:r>
          </a:p>
          <a:p>
            <a:endParaRPr lang="de-DE" dirty="0" smtClean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0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 Name Features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ML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learns</a:t>
            </a:r>
            <a:r>
              <a:rPr lang="de-DE" dirty="0" smtClean="0"/>
              <a:t>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 smtClean="0"/>
          </a:p>
          <a:p>
            <a:pPr lvl="1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typical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Michael, Ahmed, Ina</a:t>
            </a:r>
          </a:p>
          <a:p>
            <a:pPr lvl="1"/>
            <a:r>
              <a:rPr lang="de-DE" dirty="0" smtClean="0"/>
              <a:t>Word </a:t>
            </a:r>
            <a:r>
              <a:rPr lang="de-DE" dirty="0" err="1" smtClean="0"/>
              <a:t>is</a:t>
            </a:r>
            <a:r>
              <a:rPr lang="de-DE" dirty="0" smtClean="0"/>
              <a:t> not a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noun</a:t>
            </a:r>
            <a:endParaRPr lang="de-DE" dirty="0" smtClean="0"/>
          </a:p>
          <a:p>
            <a:pPr lvl="1"/>
            <a:r>
              <a:rPr lang="de-DE" dirty="0" smtClean="0"/>
              <a:t>Word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capitalized</a:t>
            </a:r>
            <a:endParaRPr lang="de-DE" dirty="0" smtClean="0"/>
          </a:p>
          <a:p>
            <a:pPr lvl="1"/>
            <a:r>
              <a:rPr lang="de-DE" dirty="0" smtClean="0"/>
              <a:t>Proper </a:t>
            </a:r>
            <a:r>
              <a:rPr lang="de-DE" dirty="0" err="1" smtClean="0"/>
              <a:t>noun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Machine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should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learn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these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typical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values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automatically</a:t>
            </a:r>
            <a:r>
              <a:rPr lang="de-DE" dirty="0" smtClean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Person Name Training Set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51816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800"/>
              </a:spcAft>
            </a:pPr>
            <a:r>
              <a:rPr lang="de-DE" dirty="0" smtClean="0"/>
              <a:t>Create a </a:t>
            </a:r>
            <a:r>
              <a:rPr lang="de-DE" dirty="0" err="1" smtClean="0">
                <a:solidFill>
                  <a:schemeClr val="tx2"/>
                </a:solidFill>
              </a:rPr>
              <a:t>training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set</a:t>
            </a:r>
            <a:endParaRPr lang="de-DE" dirty="0" smtClean="0">
              <a:solidFill>
                <a:schemeClr val="tx2"/>
              </a:solidFill>
            </a:endParaRPr>
          </a:p>
          <a:p>
            <a:pPr lvl="1" eaLnBrk="1" hangingPunct="1">
              <a:spcBef>
                <a:spcPts val="300"/>
              </a:spcBef>
              <a:spcAft>
                <a:spcPts val="800"/>
              </a:spcAft>
            </a:pP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endParaRPr lang="de-DE" dirty="0" smtClean="0"/>
          </a:p>
          <a:p>
            <a:pPr lvl="1" eaLnBrk="1" hangingPunct="1">
              <a:spcBef>
                <a:spcPts val="300"/>
              </a:spcBef>
              <a:spcAft>
                <a:spcPts val="800"/>
              </a:spcAft>
            </a:pPr>
            <a:endParaRPr lang="de-DE" dirty="0" smtClean="0"/>
          </a:p>
          <a:p>
            <a:pPr lvl="1" eaLnBrk="1" hangingPunct="1">
              <a:spcBef>
                <a:spcPts val="300"/>
              </a:spcBef>
              <a:spcAft>
                <a:spcPts val="800"/>
              </a:spcAft>
              <a:buFont typeface="Tahoma" pitchFamily="34" charset="0"/>
              <a:buNone/>
            </a:pPr>
            <a:endParaRPr lang="de-DE" dirty="0" smtClean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5A36D72-8FC8-4D97-A391-66FF7D2DC406}" type="slidenum">
              <a:rPr lang="en-GB" sz="1400" smtClean="0"/>
              <a:pPr eaLnBrk="1" hangingPunct="1"/>
              <a:t>7</a:t>
            </a:fld>
            <a:endParaRPr lang="en-GB" sz="140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84411"/>
              </p:ext>
            </p:extLst>
          </p:nvPr>
        </p:nvGraphicFramePr>
        <p:xfrm>
          <a:off x="762000" y="2932020"/>
          <a:ext cx="7620000" cy="2706780"/>
        </p:xfrm>
        <a:graphic>
          <a:graphicData uri="http://schemas.openxmlformats.org/drawingml/2006/table">
            <a:tbl>
              <a:tblPr firstRow="1" firstCol="1" lastCol="1" bandRow="1">
                <a:tableStyleId>{5940675A-B579-460E-94D1-54222C63F5DA}</a:tableStyleId>
              </a:tblPr>
              <a:tblGrid>
                <a:gridCol w="1219200"/>
                <a:gridCol w="1524000"/>
                <a:gridCol w="1066800"/>
                <a:gridCol w="1905000"/>
                <a:gridCol w="1905000"/>
              </a:tblGrid>
              <a:tr h="45720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Known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Noun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Capital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Parts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Speech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Part </a:t>
                      </a:r>
                      <a:r>
                        <a:rPr lang="de-DE" b="1" dirty="0" err="1" smtClean="0"/>
                        <a:t>of</a:t>
                      </a:r>
                      <a:r>
                        <a:rPr lang="de-DE" b="1" dirty="0" smtClean="0"/>
                        <a:t> Name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34118"/>
                      </a:schemeClr>
                    </a:solidFill>
                  </a:tcPr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de-DE" dirty="0" smtClean="0"/>
                        <a:t>Tiger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Proper </a:t>
                      </a:r>
                      <a:r>
                        <a:rPr lang="de-DE" dirty="0" err="1" smtClean="0"/>
                        <a:t>Noun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Yes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4118"/>
                      </a:schemeClr>
                    </a:solidFill>
                  </a:tcPr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de-DE" dirty="0" smtClean="0"/>
                        <a:t>Woods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Proper </a:t>
                      </a:r>
                      <a:r>
                        <a:rPr lang="de-DE" dirty="0" err="1" smtClean="0"/>
                        <a:t>Noun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Yes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4118"/>
                      </a:schemeClr>
                    </a:solidFill>
                  </a:tcPr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played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Verb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No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4118"/>
                      </a:schemeClr>
                    </a:solidFill>
                  </a:tcPr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4118"/>
                      </a:schemeClr>
                    </a:solidFill>
                  </a:tcPr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woods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Plural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Noun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no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4118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Training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7924800" cy="5181600"/>
              </a:xfrm>
            </p:spPr>
            <p:txBody>
              <a:bodyPr/>
              <a:lstStyle/>
              <a:p>
                <a:pPr eaLnBrk="1" hangingPunct="1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de-DE" dirty="0" smtClean="0"/>
                  <a:t>For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feature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value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/>
                  <a:t>count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frequent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occurs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person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names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words</a:t>
                </a:r>
                <a:r>
                  <a:rPr lang="de-DE" dirty="0" smtClean="0"/>
                  <a:t>. </a:t>
                </a:r>
              </a:p>
              <a:p>
                <a:pPr lvl="1" eaLnBrk="1" hangingPunct="1">
                  <a:spcBef>
                    <a:spcPts val="3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𝑐𝑎𝑝𝑖𝑡𝑎𝑙𝑖𝑧𝑒𝑑</m:t>
                        </m:r>
                      </m:e>
                      <m:e>
                        <m:r>
                          <a:rPr lang="de-DE" i="1">
                            <a:latin typeface="Cambria Math"/>
                          </a:rPr>
                          <m:t>𝑛𝑎𝑚𝑒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#</m:t>
                        </m:r>
                        <m:r>
                          <a:rPr lang="de-DE" i="1">
                            <a:latin typeface="Cambria Math"/>
                          </a:rPr>
                          <m:t>𝑐𝑎𝑝𝑖𝑡𝑎𝑙𝑖𝑧𝑒𝑑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𝑝𝑒𝑟𝑠𝑜𝑛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𝑛𝑎𝑚𝑒𝑠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#</m:t>
                        </m:r>
                        <m:r>
                          <a:rPr lang="de-DE" i="1">
                            <a:latin typeface="Cambria Math"/>
                          </a:rPr>
                          <m:t>𝑎𝑙𝑙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𝑝𝑒𝑟𝑠𝑜𝑛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𝑛𝑎𝑚𝑒𝑠</m:t>
                        </m:r>
                      </m:den>
                    </m:f>
                  </m:oMath>
                </a14:m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>
                    <a:solidFill>
                      <a:schemeClr val="accent1"/>
                    </a:solidFill>
                  </a:rPr>
                  <a:t>This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tells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you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how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likely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a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random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person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name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is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capitalized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.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How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could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person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name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not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be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capitalized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? Think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noisy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text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like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tweets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.. </a:t>
                </a:r>
              </a:p>
              <a:p>
                <a:pPr lvl="1" eaLnBrk="1" hangingPunct="1">
                  <a:spcBef>
                    <a:spcPts val="300"/>
                  </a:spcBef>
                  <a:spcAft>
                    <a:spcPts val="800"/>
                  </a:spcAft>
                </a:pPr>
                <a:endParaRPr lang="de-DE" dirty="0" smtClean="0"/>
              </a:p>
              <a:p>
                <a:pPr lvl="1" eaLnBrk="1" hangingPunct="1">
                  <a:spcBef>
                    <a:spcPts val="300"/>
                  </a:spcBef>
                  <a:spcAft>
                    <a:spcPts val="800"/>
                  </a:spcAft>
                  <a:buFont typeface="Tahoma" pitchFamily="34" charset="0"/>
                  <a:buNone/>
                </a:pPr>
                <a:endParaRPr lang="de-DE" dirty="0" smtClean="0"/>
              </a:p>
            </p:txBody>
          </p:sp>
        </mc:Choice>
        <mc:Fallback>
          <p:sp>
            <p:nvSpPr>
              <p:cNvPr id="61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7924800" cy="5181600"/>
              </a:xfrm>
              <a:blipFill rotWithShape="1">
                <a:blip r:embed="rId2"/>
                <a:stretch>
                  <a:fillRect l="-538" t="-941" r="-1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Clr>
                <a:schemeClr val="tx2"/>
              </a:buClr>
              <a:buFont typeface="Tahoma" pitchFamily="34" charset="0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5A36D72-8FC8-4D97-A391-66FF7D2DC406}" type="slidenum">
              <a:rPr lang="en-GB" sz="1400" smtClean="0"/>
              <a:pPr eaLnBrk="1" hangingPunct="1"/>
              <a:t>8</a:t>
            </a:fld>
            <a:endParaRPr lang="en-GB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22168" r="58994" b="69239"/>
          <a:stretch/>
        </p:blipFill>
        <p:spPr bwMode="auto">
          <a:xfrm>
            <a:off x="1080655" y="4800600"/>
            <a:ext cx="61583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</a:t>
            </a:r>
            <a:r>
              <a:rPr lang="de-DE" dirty="0" err="1" smtClean="0"/>
              <a:t>Bayes</a:t>
            </a:r>
            <a:r>
              <a:rPr lang="de-DE" dirty="0" smtClean="0"/>
              <a:t> Training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de-DE" dirty="0" smtClean="0"/>
                  <a:t>Count 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total</a:t>
                </a:r>
                <a:r>
                  <a:rPr lang="de-DE" dirty="0" smtClean="0"/>
                  <a:t> </a:t>
                </a:r>
                <a:r>
                  <a:rPr lang="de-DE" dirty="0" err="1"/>
                  <a:t>f</a:t>
                </a:r>
                <a:r>
                  <a:rPr lang="de-DE" dirty="0" err="1" smtClean="0"/>
                  <a:t>requency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classes</a:t>
                </a:r>
                <a:endParaRPr lang="de-DE" dirty="0" smtClean="0"/>
              </a:p>
              <a:p>
                <a:pPr lvl="1" eaLnBrk="1" hangingPunct="1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de-DE" dirty="0" smtClean="0"/>
                  <a:t>Count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frequent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person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names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in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general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/>
                  <a:t>many</a:t>
                </a:r>
                <a:r>
                  <a:rPr lang="de-DE" dirty="0"/>
                  <a:t> </a:t>
                </a:r>
                <a:r>
                  <a:rPr lang="de-DE" dirty="0" err="1" smtClean="0"/>
                  <a:t>words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person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names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many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not </a:t>
                </a:r>
                <a:endParaRPr lang="de-DE" dirty="0"/>
              </a:p>
              <a:p>
                <a:pPr lvl="1" eaLnBrk="1" hangingPunct="1">
                  <a:spcBef>
                    <a:spcPts val="3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𝑁𝑎𝑚𝑒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#</m:t>
                        </m:r>
                        <m:r>
                          <a:rPr lang="de-DE" b="0" i="1" smtClean="0">
                            <a:latin typeface="Cambria Math"/>
                          </a:rPr>
                          <m:t>𝑃𝑒𝑟𝑠𝑜𝑛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𝑁𝑎𝑚𝑒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𝑊𝑜𝑟𝑑𝑠</m:t>
                        </m:r>
                      </m:num>
                      <m:den>
                        <m:r>
                          <a:rPr lang="de-DE" i="1" smtClean="0">
                            <a:latin typeface="Cambria Math"/>
                          </a:rPr>
                          <m:t>#</m:t>
                        </m:r>
                        <m:r>
                          <a:rPr lang="de-DE" b="0" i="1" smtClean="0">
                            <a:latin typeface="Cambria Math"/>
                          </a:rPr>
                          <m:t>𝐴</m:t>
                        </m:r>
                        <m:r>
                          <a:rPr lang="de-DE" i="1">
                            <a:latin typeface="Cambria Math"/>
                          </a:rPr>
                          <m:t>𝑙𝑙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𝑊𝑜𝑟𝑑𝑠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lvl="1" eaLnBrk="1" hangingPunct="1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de-DE" dirty="0" smtClean="0"/>
                  <a:t>Do </a:t>
                </a:r>
                <a:r>
                  <a:rPr lang="de-DE" dirty="0" err="1" smtClean="0"/>
                  <a:t>whole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training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way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words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not </a:t>
                </a:r>
                <a:r>
                  <a:rPr lang="de-DE" dirty="0" err="1" smtClean="0"/>
                  <a:t>person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names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77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E1C9-08BE-47CB-B2A4-0B7443A51C9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5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6666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B8B8"/>
      </a:accent5>
      <a:accent6>
        <a:srgbClr val="E7BB01"/>
      </a:accent6>
      <a:hlink>
        <a:srgbClr val="0033CC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10000"/>
          </a:spcBef>
          <a:spcAft>
            <a:spcPct val="30000"/>
          </a:spcAft>
          <a:buClr>
            <a:schemeClr val="tx2"/>
          </a:buClr>
          <a:buSzTx/>
          <a:buFont typeface="Tahoma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10000"/>
          </a:spcBef>
          <a:spcAft>
            <a:spcPct val="30000"/>
          </a:spcAft>
          <a:buClr>
            <a:schemeClr val="tx2"/>
          </a:buClr>
          <a:buSzTx/>
          <a:buFont typeface="Tahoma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6666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B8B8"/>
        </a:accent5>
        <a:accent6>
          <a:srgbClr val="E7BB01"/>
        </a:accent6>
        <a:hlink>
          <a:srgbClr val="00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2296</Words>
  <Application>Microsoft Office PowerPoint</Application>
  <PresentationFormat>Bildschirmpräsentation (4:3)</PresentationFormat>
  <Paragraphs>431</Paragraphs>
  <Slides>45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45</vt:i4>
      </vt:variant>
    </vt:vector>
  </HeadingPairs>
  <TitlesOfParts>
    <vt:vector size="47" baseType="lpstr">
      <vt:lpstr>Blends</vt:lpstr>
      <vt:lpstr>Custom Design</vt:lpstr>
      <vt:lpstr>Machine Learning for Natural Language Processing</vt:lpstr>
      <vt:lpstr>Outline</vt:lpstr>
      <vt:lpstr>Informal Definition  Informal Definition</vt:lpstr>
      <vt:lpstr>Named Entity Recognition Example</vt:lpstr>
      <vt:lpstr>Person Name Features</vt:lpstr>
      <vt:lpstr>Person Name Features</vt:lpstr>
      <vt:lpstr>Person Name Training Set </vt:lpstr>
      <vt:lpstr>Naive Bayes Training </vt:lpstr>
      <vt:lpstr>Naive Bayes Training</vt:lpstr>
      <vt:lpstr>Naive Bayes Classification Example</vt:lpstr>
      <vt:lpstr>Naive Bayes Classification</vt:lpstr>
      <vt:lpstr>Naive Bayes Overview</vt:lpstr>
      <vt:lpstr>Naive Bayes Assumptions</vt:lpstr>
      <vt:lpstr>Evaluation</vt:lpstr>
      <vt:lpstr>Evaluation Metric</vt:lpstr>
      <vt:lpstr>Interpretation</vt:lpstr>
      <vt:lpstr>Machine Learning System Overview</vt:lpstr>
      <vt:lpstr>Logistic Regression Motivation</vt:lpstr>
      <vt:lpstr>Logistic Regression Idea</vt:lpstr>
      <vt:lpstr>Logistic Regression</vt:lpstr>
      <vt:lpstr>Example</vt:lpstr>
      <vt:lpstr>Training</vt:lpstr>
      <vt:lpstr>Interpretation</vt:lpstr>
      <vt:lpstr>Naive Bayes vs Logistic Regression </vt:lpstr>
      <vt:lpstr>Support Vector Machines</vt:lpstr>
      <vt:lpstr>Training</vt:lpstr>
      <vt:lpstr>Usage</vt:lpstr>
      <vt:lpstr>Interpretation</vt:lpstr>
      <vt:lpstr>Decision Trees</vt:lpstr>
      <vt:lpstr>Decision Trees Training</vt:lpstr>
      <vt:lpstr>Decision Trees Usage</vt:lpstr>
      <vt:lpstr>Conditional Random Fields Motivation</vt:lpstr>
      <vt:lpstr>Conditional Random Fields Idea</vt:lpstr>
      <vt:lpstr>Conditional Random Fields Sketch</vt:lpstr>
      <vt:lpstr>Feature Functions</vt:lpstr>
      <vt:lpstr>Examples</vt:lpstr>
      <vt:lpstr>Usage</vt:lpstr>
      <vt:lpstr>Algorithm Characteristics</vt:lpstr>
      <vt:lpstr>Supervised/Unsupervised</vt:lpstr>
      <vt:lpstr>Semi-Supervised</vt:lpstr>
      <vt:lpstr>Improvement ML System</vt:lpstr>
      <vt:lpstr>Machine Learning in NLP</vt:lpstr>
      <vt:lpstr>Summary</vt:lpstr>
      <vt:lpstr>Helpful Resources</vt:lpstr>
      <vt:lpstr>References</vt:lpstr>
    </vt:vector>
  </TitlesOfParts>
  <Company>Max-Planck-Institut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Programmieren in C++, Vorlesung 1</dc:title>
  <dc:creator>Robin Tibor Schirrmeister</dc:creator>
  <cp:lastModifiedBy>Robin Tibor Schirrmeister</cp:lastModifiedBy>
  <cp:revision>1601</cp:revision>
  <cp:lastPrinted>2013-04-14T22:42:10Z</cp:lastPrinted>
  <dcterms:created xsi:type="dcterms:W3CDTF">2002-08-06T09:23:21Z</dcterms:created>
  <dcterms:modified xsi:type="dcterms:W3CDTF">2013-11-06T17:53:25Z</dcterms:modified>
</cp:coreProperties>
</file>