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gif" ContentType="image/gif"/>
  <Override PartName="/ppt/media/image3.png" ContentType="image/png"/>
  <Override PartName="/ppt/media/image5.jpeg" ContentType="image/jpeg"/>
  <Override PartName="/ppt/media/image4.png" ContentType="image/png"/>
  <Override PartName="/ppt/media/image7.jpeg" ContentType="image/jpeg"/>
  <Override PartName="/ppt/media/image8.jpeg" ContentType="image/jpe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748836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8000" y="3697200"/>
            <a:ext cx="748836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30488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800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68000" y="1620000"/>
            <a:ext cx="7488360" cy="3978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748836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1663200" y="304920"/>
            <a:ext cx="6293160" cy="5292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800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68000" y="1620000"/>
            <a:ext cx="7488360" cy="3978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30488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8000" y="3697200"/>
            <a:ext cx="7488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748836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8000" y="3697200"/>
            <a:ext cx="748836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30488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6800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748836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663200" y="304920"/>
            <a:ext cx="6293160" cy="5292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800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3978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304880" y="36972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63200" y="258120"/>
            <a:ext cx="6293160" cy="68904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6800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304880" y="1620000"/>
            <a:ext cx="3654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8000" y="3697200"/>
            <a:ext cx="748800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68360" y="6550920"/>
            <a:ext cx="790560" cy="23544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0000"/>
              </a:lnSpc>
            </a:pPr>
            <a:r>
              <a:rPr lang="de-DE" sz="800">
                <a:solidFill>
                  <a:srgbClr val="898989"/>
                </a:solidFill>
                <a:latin typeface="Arial"/>
                <a:ea typeface="Arial Unicode MS"/>
              </a:rPr>
              <a:t>20.11.13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1498320" y="6550920"/>
            <a:ext cx="5737320" cy="23544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de-DE" sz="800">
                <a:solidFill>
                  <a:srgbClr val="898989"/>
                </a:solidFill>
                <a:latin typeface="Arial"/>
                <a:ea typeface="Arial"/>
              </a:rPr>
              <a:t>Sven Lieber B.Eng. - Natural Language Processing Basics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451280" y="6550920"/>
            <a:ext cx="420840" cy="235440"/>
          </a:xfrm>
          <a:prstGeom prst="rect">
            <a:avLst/>
          </a:prstGeom>
        </p:spPr>
        <p:txBody>
          <a:bodyPr anchor="ctr" bIns="46800" lIns="0" rIns="0" tIns="46800"/>
          <a:p>
            <a:pPr algn="r">
              <a:lnSpc>
                <a:spcPct val="100000"/>
              </a:lnSpc>
            </a:pPr>
            <a:fld id="{0AE897C6-23DE-4C18-879B-7322BB781AEA}" type="slidenum">
              <a:rPr lang="de-DE" sz="800">
                <a:solidFill>
                  <a:srgbClr val="898989"/>
                </a:solidFill>
                <a:latin typeface="Arial"/>
                <a:ea typeface="Arial Unicode MS"/>
              </a:rPr>
              <a:t>&lt;Nummer&gt;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68000" y="1620000"/>
            <a:ext cx="7488360" cy="397764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Zweite Gliederungsebene</a:t>
            </a:r>
            <a:endParaRPr/>
          </a:p>
          <a:p>
            <a:pPr lvl="2">
              <a:buFont typeface="Arial"/>
              <a:buChar char="•"/>
            </a:pPr>
            <a:r>
              <a:rPr lang="de-DE"/>
              <a:t>Dritte Gliederungsebene</a:t>
            </a:r>
            <a:endParaRPr/>
          </a:p>
          <a:p>
            <a:pPr lvl="3">
              <a:buFont typeface="Arial"/>
              <a:buChar char="-"/>
            </a:pPr>
            <a:r>
              <a:rPr lang="de-DE"/>
              <a:t>Vierte Gliederungsebene</a:t>
            </a:r>
            <a:endParaRPr/>
          </a:p>
          <a:p>
            <a:pPr lvl="4">
              <a:buFont typeface="Arial"/>
              <a:buChar char="-"/>
            </a:pPr>
            <a:r>
              <a:rPr lang="de-DE"/>
              <a:t>Fünfte Gliederungsebene</a:t>
            </a:r>
            <a:endParaRPr/>
          </a:p>
          <a:p>
            <a:pPr lvl="5">
              <a:buFont typeface="Arial"/>
              <a:buChar char="-"/>
            </a:pPr>
            <a:r>
              <a:rPr lang="de-DE"/>
              <a:t>Sechste Gliederungsebene</a:t>
            </a:r>
            <a:endParaRPr/>
          </a:p>
          <a:p>
            <a:pPr lvl="6">
              <a:buFont typeface="Arial"/>
              <a:buChar char="-"/>
            </a:pPr>
            <a:r>
              <a:rPr lang="de-DE"/>
              <a:t>Siebente Gliederungsebene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663200" y="304920"/>
            <a:ext cx="6293160" cy="59508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Klicken Sie, um das Format des Titeltextes zu bearbeiten</a:t>
            </a:r>
            <a:endParaRPr/>
          </a:p>
        </p:txBody>
      </p:sp>
      <p:pic>
        <p:nvPicPr>
          <p:cNvPr descr="" id="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991640" y="5834160"/>
            <a:ext cx="1152360" cy="685800"/>
          </a:xfrm>
          <a:prstGeom prst="rect">
            <a:avLst/>
          </a:prstGeom>
        </p:spPr>
      </p:pic>
      <p:sp>
        <p:nvSpPr>
          <p:cNvPr id="6" name="Line 6"/>
          <p:cNvSpPr/>
          <p:nvPr/>
        </p:nvSpPr>
        <p:spPr>
          <a:xfrm>
            <a:off x="0" y="1440000"/>
            <a:ext cx="7956720" cy="0"/>
          </a:xfrm>
          <a:prstGeom prst="line">
            <a:avLst/>
          </a:prstGeom>
          <a:ln w="28440">
            <a:solidFill>
              <a:srgbClr val="c0c0c1"/>
            </a:solidFill>
            <a:miter/>
          </a:ln>
        </p:spPr>
      </p:sp>
      <p:pic>
        <p:nvPicPr>
          <p:cNvPr descr="" id="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9560" y="79560"/>
            <a:ext cx="1360440" cy="1360440"/>
          </a:xfrm>
          <a:prstGeom prst="rect">
            <a:avLst/>
          </a:prstGeom>
        </p:spPr>
      </p:pic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8099280" cy="4813200"/>
          </a:xfrm>
          <a:prstGeom prst="rect">
            <a:avLst/>
          </a:prstGeom>
          <a:solidFill>
            <a:srgbClr val="ececed"/>
          </a:solidFill>
        </p:spPr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66200" y="1501560"/>
            <a:ext cx="7418520" cy="1152720"/>
          </a:xfrm>
          <a:prstGeom prst="rect">
            <a:avLst/>
          </a:prstGeom>
        </p:spPr>
        <p:txBody>
          <a:bodyPr anchor="ctr" bIns="0" lIns="0" rIns="90000" tIns="0" wrap="none"/>
          <a:p>
            <a:r>
              <a:rPr lang="de-DE"/>
              <a:t>Klicken Sie, um das Format des Titeltextes zu bearbeiten</a:t>
            </a:r>
            <a:endParaRPr/>
          </a:p>
        </p:txBody>
      </p:sp>
      <p:pic>
        <p:nvPicPr>
          <p:cNvPr descr="" id="4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968640"/>
            <a:ext cx="9144000" cy="2889360"/>
          </a:xfrm>
          <a:prstGeom prst="rect">
            <a:avLst/>
          </a:prstGeom>
        </p:spPr>
      </p:pic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2700000"/>
            <a:ext cx="7462800" cy="397764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Zweite Gliederungsebene</a:t>
            </a:r>
            <a:endParaRPr/>
          </a:p>
          <a:p>
            <a:pPr lvl="2">
              <a:buFont typeface="Arial"/>
              <a:buChar char="•"/>
            </a:pPr>
            <a:r>
              <a:rPr lang="de-DE"/>
              <a:t>Dritte Gliederungsebene</a:t>
            </a:r>
            <a:endParaRPr/>
          </a:p>
          <a:p>
            <a:pPr lvl="3">
              <a:buFont typeface="Arial"/>
              <a:buChar char="-"/>
            </a:pPr>
            <a:r>
              <a:rPr lang="de-DE"/>
              <a:t>Vierte Gliederungsebene</a:t>
            </a:r>
            <a:endParaRPr/>
          </a:p>
          <a:p>
            <a:pPr lvl="4">
              <a:buFont typeface="Arial"/>
              <a:buChar char="-"/>
            </a:pPr>
            <a:r>
              <a:rPr lang="de-DE"/>
              <a:t>Fünfte Gliederungsebene</a:t>
            </a:r>
            <a:endParaRPr/>
          </a:p>
          <a:p>
            <a:pPr lvl="5">
              <a:buFont typeface="Arial"/>
              <a:buChar char="-"/>
            </a:pPr>
            <a:r>
              <a:rPr lang="de-DE"/>
              <a:t>Sechste Gliederungsebene</a:t>
            </a:r>
            <a:endParaRPr/>
          </a:p>
          <a:p>
            <a:pPr lvl="6">
              <a:buFont typeface="Arial"/>
              <a:buChar char="-"/>
            </a:pPr>
            <a:r>
              <a:rPr lang="de-DE"/>
              <a:t>Siebente Gliederungsebene</a:t>
            </a:r>
            <a:endParaRPr/>
          </a:p>
        </p:txBody>
      </p:sp>
      <p:pic>
        <p:nvPicPr>
          <p:cNvPr descr="" id="4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3060000" y="79560"/>
            <a:ext cx="1360440" cy="1360440"/>
          </a:xfrm>
          <a:prstGeom prst="rect">
            <a:avLst/>
          </a:prstGeom>
        </p:spPr>
      </p:pic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hyperlink" Target="http://nlp.stanford.edu:8080/corenlp/" TargetMode="External"/><Relationship Id="rId2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66200" y="1546560"/>
            <a:ext cx="7418520" cy="1062720"/>
          </a:xfrm>
          <a:prstGeom prst="rect">
            <a:avLst/>
          </a:prstGeom>
        </p:spPr>
        <p:txBody>
          <a:bodyPr anchor="ctr" bIns="0" lIns="0" rIns="90000" tIns="0" wrap="none"/>
          <a:p>
            <a:pPr algn="ctr"/>
            <a:r>
              <a:rPr lang="de-DE"/>
              <a:t>Information Extraction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457200" y="2745000"/>
            <a:ext cx="7462800" cy="1890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de-DE"/>
              <a:t>N</a:t>
            </a:r>
            <a:r>
              <a:rPr lang="de-DE"/>
              <a:t>atural </a:t>
            </a:r>
            <a:r>
              <a:rPr b="1" lang="de-DE"/>
              <a:t>L</a:t>
            </a:r>
            <a:r>
              <a:rPr lang="de-DE"/>
              <a:t>anguage </a:t>
            </a:r>
            <a:r>
              <a:rPr b="1" lang="de-DE"/>
              <a:t>P</a:t>
            </a:r>
            <a:r>
              <a:rPr lang="de-DE"/>
              <a:t>rocessing</a:t>
            </a:r>
            <a:endParaRPr/>
          </a:p>
          <a:p>
            <a:pPr algn="ctr"/>
            <a:r>
              <a:rPr lang="de-DE"/>
              <a:t>Basics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Part-Of-Speech Tagging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400"/>
              <a:t>Tag each word with its word type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400"/>
              <a:t>Possible at segmented writing systems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400"/>
              <a:t>Different Tagsets</a:t>
            </a:r>
            <a:endParaRPr/>
          </a:p>
          <a:p>
            <a:pPr lvl="1">
              <a:buFont typeface="Arial"/>
              <a:buChar char="-"/>
            </a:pPr>
            <a:r>
              <a:rPr lang="de-DE" sz="2400"/>
              <a:t>Penn Treebank (English, also used in openNLP)</a:t>
            </a:r>
            <a:endParaRPr/>
          </a:p>
          <a:p>
            <a:pPr lvl="1">
              <a:buFont typeface="Arial"/>
              <a:buChar char="-"/>
            </a:pPr>
            <a:r>
              <a:rPr lang="de-DE" sz="2400"/>
              <a:t>STTS (German, Stuttgart-Tübingen-Tagset)</a:t>
            </a:r>
            <a:endParaRPr/>
          </a:p>
          <a:p>
            <a:pPr lvl="1">
              <a:buFont typeface="Arial"/>
              <a:buChar char="-"/>
            </a:pPr>
            <a:r>
              <a:rPr lang="de-DE" sz="2400"/>
              <a:t>And more ...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</p:spTree>
  </p:cSld>
  <p:timing>
    <p:tnLst>
      <p:par>
        <p:cTn dur="indefinite" id="347" nodeType="tmRoot" restart="never">
          <p:childTnLst>
            <p:seq>
              <p:cTn id="348" nodeType="mainSeq">
                <p:childTnLst>
                  <p:par>
                    <p:cTn fill="freeze" id="349">
                      <p:stCondLst>
                        <p:cond delay="indefinite"/>
                      </p:stCondLst>
                      <p:childTnLst>
                        <p:par>
                          <p:cTn fill="freeze" id="350">
                            <p:stCondLst>
                              <p:cond delay="0"/>
                            </p:stCondLst>
                            <p:childTnLst>
                              <p:par>
                                <p:cTn fill="hold" id="3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53"/>
                                        <p:tgtEl>
                                          <p:spTgt spid="120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54"/>
                                        <p:tgtEl>
                                          <p:spTgt spid="120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55">
                      <p:stCondLst>
                        <p:cond delay="indefinite"/>
                      </p:stCondLst>
                      <p:childTnLst>
                        <p:par>
                          <p:cTn fill="freeze" id="356">
                            <p:stCondLst>
                              <p:cond delay="0"/>
                            </p:stCondLst>
                            <p:childTnLst>
                              <p:par>
                                <p:cTn fill="hold" id="35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1" st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59"/>
                                        <p:tgtEl>
                                          <p:spTgt spid="120">
                                            <p:txEl>
                                              <p:pRg end="71" st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60"/>
                                        <p:tgtEl>
                                          <p:spTgt spid="120">
                                            <p:txEl>
                                              <p:pRg end="71" st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61">
                      <p:stCondLst>
                        <p:cond delay="indefinite"/>
                      </p:stCondLst>
                      <p:childTnLst>
                        <p:par>
                          <p:cTn fill="freeze" id="362">
                            <p:stCondLst>
                              <p:cond delay="0"/>
                            </p:stCondLst>
                            <p:childTnLst>
                              <p:par>
                                <p:cTn fill="hold" id="3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89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65"/>
                                        <p:tgtEl>
                                          <p:spTgt spid="120">
                                            <p:txEl>
                                              <p:pRg end="89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66"/>
                                        <p:tgtEl>
                                          <p:spTgt spid="120">
                                            <p:txEl>
                                              <p:pRg end="89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67">
                      <p:stCondLst>
                        <p:cond delay="indefinite"/>
                      </p:stCondLst>
                      <p:childTnLst>
                        <p:par>
                          <p:cTn fill="freeze" id="368">
                            <p:stCondLst>
                              <p:cond delay="0"/>
                            </p:stCondLst>
                            <p:childTnLst>
                              <p:par>
                                <p:cTn fill="hold" id="3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35" st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71"/>
                                        <p:tgtEl>
                                          <p:spTgt spid="120">
                                            <p:txEl>
                                              <p:pRg end="135" st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72"/>
                                        <p:tgtEl>
                                          <p:spTgt spid="120">
                                            <p:txEl>
                                              <p:pRg end="135" st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76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75"/>
                                        <p:tgtEl>
                                          <p:spTgt spid="120">
                                            <p:txEl>
                                              <p:pRg end="176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76"/>
                                        <p:tgtEl>
                                          <p:spTgt spid="120">
                                            <p:txEl>
                                              <p:pRg end="176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89" st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79"/>
                                        <p:tgtEl>
                                          <p:spTgt spid="120">
                                            <p:txEl>
                                              <p:pRg end="189" st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80"/>
                                        <p:tgtEl>
                                          <p:spTgt spid="120">
                                            <p:txEl>
                                              <p:pRg end="189" st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Part-Of-Speech Tagging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68000" y="1620000"/>
            <a:ext cx="7488360" cy="4633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„</a:t>
            </a:r>
            <a:r>
              <a:rPr lang="de-DE" sz="2000"/>
              <a:t>Mark</a:t>
            </a:r>
            <a:r>
              <a:rPr b="1" lang="de-DE" sz="2000">
                <a:solidFill>
                  <a:srgbClr val="cccccc"/>
                </a:solidFill>
              </a:rPr>
              <a:t>_NNP</a:t>
            </a:r>
            <a:r>
              <a:rPr lang="de-DE" sz="2000"/>
              <a:t> left</a:t>
            </a:r>
            <a:r>
              <a:rPr b="1" lang="de-DE" sz="2000">
                <a:solidFill>
                  <a:srgbClr val="b3b3b3"/>
                </a:solidFill>
              </a:rPr>
              <a:t>_VBD</a:t>
            </a:r>
            <a:r>
              <a:rPr lang="de-DE" sz="2000"/>
              <a:t> the</a:t>
            </a:r>
            <a:r>
              <a:rPr b="1" lang="de-DE" sz="2000">
                <a:solidFill>
                  <a:srgbClr val="b3b3b3"/>
                </a:solidFill>
              </a:rPr>
              <a:t>_DT</a:t>
            </a:r>
            <a:r>
              <a:rPr lang="de-DE" sz="2000"/>
              <a:t> window</a:t>
            </a:r>
            <a:r>
              <a:rPr b="1" lang="de-DE" sz="2000">
                <a:solidFill>
                  <a:srgbClr val="b3b3b3"/>
                </a:solidFill>
              </a:rPr>
              <a:t>_NN</a:t>
            </a:r>
            <a:r>
              <a:rPr lang="de-DE" sz="2000"/>
              <a:t> open</a:t>
            </a:r>
            <a:r>
              <a:rPr b="1" lang="de-DE" sz="2000">
                <a:solidFill>
                  <a:srgbClr val="b3b3b3"/>
                </a:solidFill>
              </a:rPr>
              <a:t>_JJ</a:t>
            </a:r>
            <a:r>
              <a:rPr lang="de-DE" sz="2000"/>
              <a:t> to</a:t>
            </a:r>
            <a:r>
              <a:rPr b="1" lang="de-DE" sz="2000">
                <a:solidFill>
                  <a:srgbClr val="b3b3b3"/>
                </a:solidFill>
              </a:rPr>
              <a:t>_TO</a:t>
            </a:r>
            <a:r>
              <a:rPr lang="de-DE" sz="2000"/>
              <a:t> your</a:t>
            </a:r>
            <a:r>
              <a:rPr b="1" lang="de-DE" sz="2000">
                <a:solidFill>
                  <a:srgbClr val="b3b3b3"/>
                </a:solidFill>
              </a:rPr>
              <a:t>_PRP$</a:t>
            </a:r>
            <a:r>
              <a:rPr lang="de-DE" sz="2000"/>
              <a:t> left</a:t>
            </a:r>
            <a:r>
              <a:rPr b="1" lang="de-DE" sz="2000">
                <a:solidFill>
                  <a:srgbClr val="b3b3b3"/>
                </a:solidFill>
              </a:rPr>
              <a:t>_VBN</a:t>
            </a:r>
            <a:r>
              <a:rPr lang="de-DE" sz="2000"/>
              <a:t>“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Rule based approach: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[...]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NN ate fhassuf 3 VB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NNP ing fhassuf 3 VBG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VBG is fgoodleft NN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NN less fhassuf 4 JJ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NN ary fhassuf 3 JJ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Co. goodleft NNP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NN ant fhassuf 3 JJ x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[…]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Excerpt from [Brill.1994]</a:t>
            </a:r>
            <a:endParaRPr/>
          </a:p>
        </p:txBody>
      </p:sp>
      <p:pic>
        <p:nvPicPr>
          <p:cNvPr descr="" id="12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780000" y="1936800"/>
            <a:ext cx="3943080" cy="4543200"/>
          </a:xfrm>
          <a:prstGeom prst="rect">
            <a:avLst/>
          </a:prstGeom>
        </p:spPr>
      </p:pic>
    </p:spTree>
  </p:cSld>
  <p:timing>
    <p:tnLst>
      <p:par>
        <p:cTn dur="indefinite" id="381" nodeType="tmRoot" restart="never">
          <p:childTnLst>
            <p:seq>
              <p:cTn id="382" nodeType="mainSeq">
                <p:childTnLst>
                  <p:par>
                    <p:cTn fill="freeze" id="383">
                      <p:stCondLst>
                        <p:cond delay="indefinite"/>
                      </p:stCondLst>
                      <p:childTnLst>
                        <p:par>
                          <p:cTn fill="freeze" id="384">
                            <p:stCondLst>
                              <p:cond delay="0"/>
                            </p:stCondLst>
                            <p:childTnLst>
                              <p:par>
                                <p:cTn fill="hold" id="38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7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87"/>
                                        <p:tgtEl>
                                          <p:spTgt spid="122">
                                            <p:txEl>
                                              <p:pRg end="7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88"/>
                                        <p:tgtEl>
                                          <p:spTgt spid="122">
                                            <p:txEl>
                                              <p:pRg end="7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89">
                      <p:stCondLst>
                        <p:cond delay="indefinite"/>
                      </p:stCondLst>
                      <p:childTnLst>
                        <p:par>
                          <p:cTn fill="freeze" id="390">
                            <p:stCondLst>
                              <p:cond delay="0"/>
                            </p:stCondLst>
                            <p:childTnLst>
                              <p:par>
                                <p:cTn fill="hold" id="39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92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93"/>
                                        <p:tgtEl>
                                          <p:spTgt spid="122">
                                            <p:txEl>
                                              <p:pRg end="92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94"/>
                                        <p:tgtEl>
                                          <p:spTgt spid="122">
                                            <p:txEl>
                                              <p:pRg end="92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98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97"/>
                                        <p:tgtEl>
                                          <p:spTgt spid="122">
                                            <p:txEl>
                                              <p:pRg end="98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98"/>
                                        <p:tgtEl>
                                          <p:spTgt spid="122">
                                            <p:txEl>
                                              <p:pRg end="98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20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01"/>
                                        <p:tgtEl>
                                          <p:spTgt spid="122">
                                            <p:txEl>
                                              <p:pRg end="120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02"/>
                                        <p:tgtEl>
                                          <p:spTgt spid="122">
                                            <p:txEl>
                                              <p:pRg end="120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44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05"/>
                                        <p:tgtEl>
                                          <p:spTgt spid="122">
                                            <p:txEl>
                                              <p:pRg end="144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06"/>
                                        <p:tgtEl>
                                          <p:spTgt spid="122">
                                            <p:txEl>
                                              <p:pRg end="144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66" st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09"/>
                                        <p:tgtEl>
                                          <p:spTgt spid="122">
                                            <p:txEl>
                                              <p:pRg end="166" st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10"/>
                                        <p:tgtEl>
                                          <p:spTgt spid="122">
                                            <p:txEl>
                                              <p:pRg end="166" st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89" st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13"/>
                                        <p:tgtEl>
                                          <p:spTgt spid="122">
                                            <p:txEl>
                                              <p:pRg end="189" st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14"/>
                                        <p:tgtEl>
                                          <p:spTgt spid="122">
                                            <p:txEl>
                                              <p:pRg end="189" st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11" st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17"/>
                                        <p:tgtEl>
                                          <p:spTgt spid="122">
                                            <p:txEl>
                                              <p:pRg end="211" st="1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18"/>
                                        <p:tgtEl>
                                          <p:spTgt spid="122">
                                            <p:txEl>
                                              <p:pRg end="211" st="1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30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21"/>
                                        <p:tgtEl>
                                          <p:spTgt spid="122">
                                            <p:txEl>
                                              <p:pRg end="230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22"/>
                                        <p:tgtEl>
                                          <p:spTgt spid="122">
                                            <p:txEl>
                                              <p:pRg end="230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52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25"/>
                                        <p:tgtEl>
                                          <p:spTgt spid="122">
                                            <p:txEl>
                                              <p:pRg end="252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26"/>
                                        <p:tgtEl>
                                          <p:spTgt spid="122">
                                            <p:txEl>
                                              <p:pRg end="252" st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56" st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29"/>
                                        <p:tgtEl>
                                          <p:spTgt spid="122">
                                            <p:txEl>
                                              <p:pRg end="256" st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30"/>
                                        <p:tgtEl>
                                          <p:spTgt spid="122">
                                            <p:txEl>
                                              <p:pRg end="256" st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3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82" st="2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33"/>
                                        <p:tgtEl>
                                          <p:spTgt spid="122">
                                            <p:txEl>
                                              <p:pRg end="282" st="2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34"/>
                                        <p:tgtEl>
                                          <p:spTgt spid="122">
                                            <p:txEl>
                                              <p:pRg end="282" st="2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35">
                      <p:stCondLst>
                        <p:cond delay="indefinite"/>
                      </p:stCondLst>
                      <p:childTnLst>
                        <p:par>
                          <p:cTn fill="freeze" id="436">
                            <p:stCondLst>
                              <p:cond delay="0"/>
                            </p:stCondLst>
                            <p:childTnLst>
                              <p:par>
                                <p:cTn fill="hold" id="4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39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4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Part-Of-Speech Tagging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468000" y="1620000"/>
            <a:ext cx="7488360" cy="4138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„</a:t>
            </a:r>
            <a:r>
              <a:rPr lang="de-DE" sz="2000"/>
              <a:t>Mark</a:t>
            </a:r>
            <a:r>
              <a:rPr b="1" lang="de-DE" sz="2000">
                <a:solidFill>
                  <a:srgbClr val="cccccc"/>
                </a:solidFill>
              </a:rPr>
              <a:t>_NNP</a:t>
            </a:r>
            <a:r>
              <a:rPr lang="de-DE" sz="2000"/>
              <a:t> left</a:t>
            </a:r>
            <a:r>
              <a:rPr b="1" lang="de-DE" sz="2000">
                <a:solidFill>
                  <a:srgbClr val="b3b3b3"/>
                </a:solidFill>
              </a:rPr>
              <a:t>_VBD</a:t>
            </a:r>
            <a:r>
              <a:rPr lang="de-DE" sz="2000"/>
              <a:t> the</a:t>
            </a:r>
            <a:r>
              <a:rPr b="1" lang="de-DE" sz="2000">
                <a:solidFill>
                  <a:srgbClr val="b3b3b3"/>
                </a:solidFill>
              </a:rPr>
              <a:t>_DT</a:t>
            </a:r>
            <a:r>
              <a:rPr lang="de-DE" sz="2000"/>
              <a:t> window</a:t>
            </a:r>
            <a:r>
              <a:rPr b="1" lang="de-DE" sz="2000">
                <a:solidFill>
                  <a:srgbClr val="b3b3b3"/>
                </a:solidFill>
              </a:rPr>
              <a:t>_NN</a:t>
            </a:r>
            <a:r>
              <a:rPr lang="de-DE" sz="2000"/>
              <a:t> open</a:t>
            </a:r>
            <a:r>
              <a:rPr b="1" lang="de-DE" sz="2000">
                <a:solidFill>
                  <a:srgbClr val="b3b3b3"/>
                </a:solidFill>
              </a:rPr>
              <a:t>_JJ</a:t>
            </a:r>
            <a:r>
              <a:rPr lang="de-DE" sz="2000"/>
              <a:t> to</a:t>
            </a:r>
            <a:r>
              <a:rPr b="1" lang="de-DE" sz="2000">
                <a:solidFill>
                  <a:srgbClr val="b3b3b3"/>
                </a:solidFill>
              </a:rPr>
              <a:t>_TO</a:t>
            </a:r>
            <a:r>
              <a:rPr lang="de-DE" sz="2000"/>
              <a:t> your</a:t>
            </a:r>
            <a:r>
              <a:rPr b="1" lang="de-DE" sz="2000">
                <a:solidFill>
                  <a:srgbClr val="b3b3b3"/>
                </a:solidFill>
              </a:rPr>
              <a:t>_PRP$</a:t>
            </a:r>
            <a:r>
              <a:rPr lang="de-DE" sz="2000"/>
              <a:t> left</a:t>
            </a:r>
            <a:r>
              <a:rPr b="1" lang="de-DE" sz="2000">
                <a:solidFill>
                  <a:srgbClr val="b3b3b3"/>
                </a:solidFill>
              </a:rPr>
              <a:t>_VBN</a:t>
            </a:r>
            <a:r>
              <a:rPr lang="de-DE" sz="2000"/>
              <a:t>“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Maximum Entropy Solution from openNLP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Example: We are at „the“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Get the feature vector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 lvl="1">
              <a:buFont typeface="Arial"/>
              <a:buChar char="-"/>
            </a:pPr>
            <a:endParaRPr/>
          </a:p>
        </p:txBody>
      </p:sp>
      <p:sp>
        <p:nvSpPr>
          <p:cNvPr id="126" name="TextShape 3"/>
          <p:cNvSpPr txBox="1"/>
          <p:nvPr/>
        </p:nvSpPr>
        <p:spPr>
          <a:xfrm>
            <a:off x="1080000" y="4140000"/>
            <a:ext cx="1800000" cy="20084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 sz="1400"/>
              <a:t>w=the</a:t>
            </a:r>
            <a:endParaRPr/>
          </a:p>
          <a:p>
            <a:r>
              <a:rPr lang="de-DE" sz="1400"/>
              <a:t>Suff=</a:t>
            </a:r>
            <a:endParaRPr/>
          </a:p>
          <a:p>
            <a:r>
              <a:rPr lang="de-DE" sz="1400"/>
              <a:t>Pre=</a:t>
            </a:r>
            <a:endParaRPr/>
          </a:p>
          <a:p>
            <a:r>
              <a:rPr lang="de-DE" sz="1400"/>
              <a:t>p=left</a:t>
            </a:r>
            <a:endParaRPr/>
          </a:p>
          <a:p>
            <a:r>
              <a:rPr lang="de-DE" sz="1400"/>
              <a:t>t=VBD</a:t>
            </a:r>
            <a:endParaRPr/>
          </a:p>
          <a:p>
            <a:r>
              <a:rPr lang="de-DE" sz="1400"/>
              <a:t>pp=Mark</a:t>
            </a:r>
            <a:endParaRPr/>
          </a:p>
          <a:p>
            <a:r>
              <a:rPr lang="de-DE" sz="1400"/>
              <a:t>t2=NNPVBD</a:t>
            </a:r>
            <a:endParaRPr/>
          </a:p>
          <a:p>
            <a:r>
              <a:rPr lang="de-DE" sz="1400"/>
              <a:t>n=window</a:t>
            </a:r>
            <a:endParaRPr/>
          </a:p>
          <a:p>
            <a:r>
              <a:rPr lang="de-DE" sz="1400"/>
              <a:t>nn=open</a:t>
            </a:r>
            <a:endParaRPr/>
          </a:p>
        </p:txBody>
      </p:sp>
      <p:sp>
        <p:nvSpPr>
          <p:cNvPr id="127" name="TextShape 4"/>
          <p:cNvSpPr txBox="1"/>
          <p:nvPr/>
        </p:nvSpPr>
        <p:spPr>
          <a:xfrm>
            <a:off x="2340000" y="4680000"/>
            <a:ext cx="900000" cy="486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 sz="2600"/>
              <a:t>=&gt;</a:t>
            </a:r>
            <a:endParaRPr/>
          </a:p>
        </p:txBody>
      </p:sp>
      <p:sp>
        <p:nvSpPr>
          <p:cNvPr id="128" name="TextShape 5"/>
          <p:cNvSpPr txBox="1"/>
          <p:nvPr/>
        </p:nvSpPr>
        <p:spPr>
          <a:xfrm>
            <a:off x="3060000" y="4320000"/>
            <a:ext cx="2520000" cy="14619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Machine learn algorithm which calculate a probability</a:t>
            </a:r>
            <a:endParaRPr/>
          </a:p>
          <a:p>
            <a:r>
              <a:rPr lang="de-DE"/>
              <a:t>(Multinomial Logistic Regression)</a:t>
            </a:r>
            <a:endParaRPr/>
          </a:p>
        </p:txBody>
      </p:sp>
      <p:sp>
        <p:nvSpPr>
          <p:cNvPr id="129" name="TextShape 6"/>
          <p:cNvSpPr txBox="1"/>
          <p:nvPr/>
        </p:nvSpPr>
        <p:spPr>
          <a:xfrm>
            <a:off x="6120000" y="4320000"/>
            <a:ext cx="162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DEMO</a:t>
            </a:r>
            <a:endParaRPr/>
          </a:p>
        </p:txBody>
      </p:sp>
    </p:spTree>
  </p:cSld>
  <p:timing>
    <p:tnLst>
      <p:par>
        <p:cTn dur="indefinite" id="441" nodeType="tmRoot" restart="never">
          <p:childTnLst>
            <p:seq>
              <p:cTn id="442" nodeType="mainSeq">
                <p:childTnLst>
                  <p:par>
                    <p:cTn fill="freeze" id="443">
                      <p:stCondLst>
                        <p:cond delay="indefinite"/>
                      </p:stCondLst>
                      <p:childTnLst>
                        <p:par>
                          <p:cTn fill="freeze" id="444">
                            <p:stCondLst>
                              <p:cond delay="0"/>
                            </p:stCondLst>
                            <p:childTnLst>
                              <p:par>
                                <p:cTn fill="hold" id="4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7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47"/>
                                        <p:tgtEl>
                                          <p:spTgt spid="125">
                                            <p:txEl>
                                              <p:pRg end="7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48"/>
                                        <p:tgtEl>
                                          <p:spTgt spid="125">
                                            <p:txEl>
                                              <p:pRg end="7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49">
                      <p:stCondLst>
                        <p:cond delay="indefinite"/>
                      </p:stCondLst>
                      <p:childTnLst>
                        <p:par>
                          <p:cTn fill="freeze" id="450">
                            <p:stCondLst>
                              <p:cond delay="0"/>
                            </p:stCondLst>
                            <p:childTnLst>
                              <p:par>
                                <p:cTn fill="hold" id="4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09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53"/>
                                        <p:tgtEl>
                                          <p:spTgt spid="125">
                                            <p:txEl>
                                              <p:pRg end="109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54"/>
                                        <p:tgtEl>
                                          <p:spTgt spid="125">
                                            <p:txEl>
                                              <p:pRg end="109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55">
                      <p:stCondLst>
                        <p:cond delay="indefinite"/>
                      </p:stCondLst>
                      <p:childTnLst>
                        <p:par>
                          <p:cTn fill="freeze" id="456">
                            <p:stCondLst>
                              <p:cond delay="0"/>
                            </p:stCondLst>
                            <p:childTnLst>
                              <p:par>
                                <p:cTn fill="hold" id="45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34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59"/>
                                        <p:tgtEl>
                                          <p:spTgt spid="125">
                                            <p:txEl>
                                              <p:pRg end="134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60"/>
                                        <p:tgtEl>
                                          <p:spTgt spid="125">
                                            <p:txEl>
                                              <p:pRg end="134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61">
                      <p:stCondLst>
                        <p:cond delay="indefinite"/>
                      </p:stCondLst>
                      <p:childTnLst>
                        <p:par>
                          <p:cTn fill="freeze" id="462">
                            <p:stCondLst>
                              <p:cond delay="0"/>
                            </p:stCondLst>
                            <p:childTnLst>
                              <p:par>
                                <p:cTn fill="hold" id="4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57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65"/>
                                        <p:tgtEl>
                                          <p:spTgt spid="125">
                                            <p:txEl>
                                              <p:pRg end="157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66"/>
                                        <p:tgtEl>
                                          <p:spTgt spid="125">
                                            <p:txEl>
                                              <p:pRg end="157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67">
                      <p:stCondLst>
                        <p:cond delay="indefinite"/>
                      </p:stCondLst>
                      <p:childTnLst>
                        <p:par>
                          <p:cTn fill="freeze" id="468">
                            <p:stCondLst>
                              <p:cond delay="0"/>
                            </p:stCondLst>
                            <p:childTnLst>
                              <p:par>
                                <p:cTn fill="hold" id="4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71"/>
                                        <p:tgtEl>
                                          <p:spTgt spid="126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72"/>
                                        <p:tgtEl>
                                          <p:spTgt spid="126">
                                            <p:txEl>
                                              <p:pRg end="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73">
                      <p:stCondLst>
                        <p:cond delay="indefinite"/>
                      </p:stCondLst>
                      <p:childTnLst>
                        <p:par>
                          <p:cTn fill="freeze" id="474">
                            <p:stCondLst>
                              <p:cond delay="0"/>
                            </p:stCondLst>
                            <p:childTnLst>
                              <p:par>
                                <p:cTn fill="hold" id="47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2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77"/>
                                        <p:tgtEl>
                                          <p:spTgt spid="126">
                                            <p:txEl>
                                              <p:pRg end="12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78"/>
                                        <p:tgtEl>
                                          <p:spTgt spid="126">
                                            <p:txEl>
                                              <p:pRg end="12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79">
                      <p:stCondLst>
                        <p:cond delay="indefinite"/>
                      </p:stCondLst>
                      <p:childTnLst>
                        <p:par>
                          <p:cTn fill="freeze" id="480">
                            <p:stCondLst>
                              <p:cond delay="0"/>
                            </p:stCondLst>
                            <p:childTnLst>
                              <p:par>
                                <p:cTn fill="hold" id="48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7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83"/>
                                        <p:tgtEl>
                                          <p:spTgt spid="126">
                                            <p:txEl>
                                              <p:pRg end="17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84"/>
                                        <p:tgtEl>
                                          <p:spTgt spid="126">
                                            <p:txEl>
                                              <p:pRg end="17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85">
                      <p:stCondLst>
                        <p:cond delay="indefinite"/>
                      </p:stCondLst>
                      <p:childTnLst>
                        <p:par>
                          <p:cTn fill="freeze" id="486">
                            <p:stCondLst>
                              <p:cond delay="0"/>
                            </p:stCondLst>
                            <p:childTnLst>
                              <p:par>
                                <p:cTn fill="hold" id="48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4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89"/>
                                        <p:tgtEl>
                                          <p:spTgt spid="126">
                                            <p:txEl>
                                              <p:pRg end="24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90"/>
                                        <p:tgtEl>
                                          <p:spTgt spid="126">
                                            <p:txEl>
                                              <p:pRg end="24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91">
                      <p:stCondLst>
                        <p:cond delay="indefinite"/>
                      </p:stCondLst>
                      <p:childTnLst>
                        <p:par>
                          <p:cTn fill="freeze" id="492">
                            <p:stCondLst>
                              <p:cond delay="0"/>
                            </p:stCondLst>
                            <p:childTnLst>
                              <p:par>
                                <p:cTn fill="hold" id="49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0" st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95"/>
                                        <p:tgtEl>
                                          <p:spTgt spid="126">
                                            <p:txEl>
                                              <p:pRg end="30" st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96"/>
                                        <p:tgtEl>
                                          <p:spTgt spid="126">
                                            <p:txEl>
                                              <p:pRg end="30" st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497">
                      <p:stCondLst>
                        <p:cond delay="indefinite"/>
                      </p:stCondLst>
                      <p:childTnLst>
                        <p:par>
                          <p:cTn fill="freeze" id="498">
                            <p:stCondLst>
                              <p:cond delay="0"/>
                            </p:stCondLst>
                            <p:childTnLst>
                              <p:par>
                                <p:cTn fill="hold" id="49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8" st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01"/>
                                        <p:tgtEl>
                                          <p:spTgt spid="126">
                                            <p:txEl>
                                              <p:pRg end="38" st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02"/>
                                        <p:tgtEl>
                                          <p:spTgt spid="126">
                                            <p:txEl>
                                              <p:pRg end="38" st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03">
                      <p:stCondLst>
                        <p:cond delay="indefinite"/>
                      </p:stCondLst>
                      <p:childTnLst>
                        <p:par>
                          <p:cTn fill="freeze" id="504">
                            <p:stCondLst>
                              <p:cond delay="0"/>
                            </p:stCondLst>
                            <p:childTnLst>
                              <p:par>
                                <p:cTn fill="hold" id="50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8" st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07"/>
                                        <p:tgtEl>
                                          <p:spTgt spid="126">
                                            <p:txEl>
                                              <p:pRg end="48" st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08"/>
                                        <p:tgtEl>
                                          <p:spTgt spid="126">
                                            <p:txEl>
                                              <p:pRg end="48" st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09">
                      <p:stCondLst>
                        <p:cond delay="indefinite"/>
                      </p:stCondLst>
                      <p:childTnLst>
                        <p:par>
                          <p:cTn fill="freeze" id="510">
                            <p:stCondLst>
                              <p:cond delay="0"/>
                            </p:stCondLst>
                            <p:childTnLst>
                              <p:par>
                                <p:cTn fill="hold" id="5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7" st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13"/>
                                        <p:tgtEl>
                                          <p:spTgt spid="126">
                                            <p:txEl>
                                              <p:pRg end="57" st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14"/>
                                        <p:tgtEl>
                                          <p:spTgt spid="126">
                                            <p:txEl>
                                              <p:pRg end="57" st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15">
                      <p:stCondLst>
                        <p:cond delay="indefinite"/>
                      </p:stCondLst>
                      <p:childTnLst>
                        <p:par>
                          <p:cTn fill="freeze" id="516">
                            <p:stCondLst>
                              <p:cond delay="0"/>
                            </p:stCondLst>
                            <p:childTnLst>
                              <p:par>
                                <p:cTn fill="hold" id="5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5" st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19"/>
                                        <p:tgtEl>
                                          <p:spTgt spid="126">
                                            <p:txEl>
                                              <p:pRg end="65" st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20"/>
                                        <p:tgtEl>
                                          <p:spTgt spid="126">
                                            <p:txEl>
                                              <p:pRg end="65" st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21">
                      <p:stCondLst>
                        <p:cond delay="indefinite"/>
                      </p:stCondLst>
                      <p:childTnLst>
                        <p:par>
                          <p:cTn fill="freeze" id="522">
                            <p:stCondLst>
                              <p:cond delay="0"/>
                            </p:stCondLst>
                            <p:childTnLst>
                              <p:par>
                                <p:cTn fill="hold" id="5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25"/>
                                        <p:tgtEl>
                                          <p:spTgt spid="127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26"/>
                                        <p:tgtEl>
                                          <p:spTgt spid="127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27">
                      <p:stCondLst>
                        <p:cond delay="indefinite"/>
                      </p:stCondLst>
                      <p:childTnLst>
                        <p:par>
                          <p:cTn fill="freeze" id="528">
                            <p:stCondLst>
                              <p:cond delay="0"/>
                            </p:stCondLst>
                            <p:childTnLst>
                              <p:par>
                                <p:cTn fill="hold" id="5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5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31"/>
                                        <p:tgtEl>
                                          <p:spTgt spid="128">
                                            <p:txEl>
                                              <p:pRg end="5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32"/>
                                        <p:tgtEl>
                                          <p:spTgt spid="128">
                                            <p:txEl>
                                              <p:pRg end="5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88" st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35"/>
                                        <p:tgtEl>
                                          <p:spTgt spid="128">
                                            <p:txEl>
                                              <p:pRg end="88" st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36"/>
                                        <p:tgtEl>
                                          <p:spTgt spid="128">
                                            <p:txEl>
                                              <p:pRg end="88" st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37">
                      <p:stCondLst>
                        <p:cond delay="indefinite"/>
                      </p:stCondLst>
                      <p:childTnLst>
                        <p:par>
                          <p:cTn fill="freeze" id="538">
                            <p:stCondLst>
                              <p:cond delay="0"/>
                            </p:stCondLst>
                            <p:childTnLst>
                              <p:par>
                                <p:cTn fill="hold" id="5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41"/>
                                        <p:tgtEl>
                                          <p:spTgt spid="129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42"/>
                                        <p:tgtEl>
                                          <p:spTgt spid="129">
                                            <p:txEl>
                                              <p:pRg end="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Part-Of-Speech Tagging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State of the Art</a:t>
            </a: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  <p:graphicFrame>
        <p:nvGraphicFramePr>
          <p:cNvPr id="132" name="Table 3"/>
          <p:cNvGraphicFramePr/>
          <p:nvPr/>
        </p:nvGraphicFramePr>
        <p:xfrm>
          <a:off x="453240" y="2044440"/>
          <a:ext cx="8366400" cy="2455560"/>
        </p:xfrm>
        <a:graphic>
          <a:graphicData uri="http://schemas.openxmlformats.org/drawingml/2006/table">
            <a:tbl>
              <a:tblPr/>
              <a:tblGrid>
                <a:gridCol w="1223640"/>
                <a:gridCol w="2296080"/>
                <a:gridCol w="1217160"/>
                <a:gridCol w="1790280"/>
              </a:tblGrid>
              <a:tr h="327240"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System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Description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All Tokens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Unknown Words</a:t>
                      </a:r>
                      <a:endParaRPr/>
                    </a:p>
                  </a:txBody>
                  <a:tcPr/>
                </a:tc>
              </a:tr>
              <a:tr h="77544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SCCN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Semi-supervised condensed nearest neighbor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97.50%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Not available</a:t>
                      </a:r>
                      <a:endParaRPr/>
                    </a:p>
                  </a:txBody>
                  <a:tcPr/>
                </a:tc>
              </a:tr>
              <a:tr h="77544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Stanford Tagger 2.0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Maximum entropy cyclic dependency network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97.32%</a:t>
                      </a:r>
                      <a:r>
                        <a:rPr lang="de-DE"/>
                        <a:t>	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90.79%</a:t>
                      </a:r>
                      <a:endParaRPr/>
                    </a:p>
                  </a:txBody>
                  <a:tcPr/>
                </a:tc>
              </a:tr>
              <a:tr h="77544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LAPOS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Perceptron based training with lookahead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97.22%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Not available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" name="TextShape 4"/>
          <p:cNvSpPr txBox="1"/>
          <p:nvPr/>
        </p:nvSpPr>
        <p:spPr>
          <a:xfrm>
            <a:off x="540000" y="6115320"/>
            <a:ext cx="684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Excerpt from [AssociationforComputationalLinguistics.03.09.2013]</a:t>
            </a:r>
            <a:endParaRPr/>
          </a:p>
        </p:txBody>
      </p:sp>
      <p:sp>
        <p:nvSpPr>
          <p:cNvPr id="134" name="TextShape 5"/>
          <p:cNvSpPr txBox="1"/>
          <p:nvPr/>
        </p:nvSpPr>
        <p:spPr>
          <a:xfrm>
            <a:off x="540000" y="4860000"/>
            <a:ext cx="7560000" cy="1063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de-DE" sz="1600"/>
              <a:t>Performance measure:</a:t>
            </a:r>
            <a:r>
              <a:rPr lang="de-DE" sz="1600"/>
              <a:t> per token accuracy. (The convention is for this to be measured on all tokens, including punctuation tokens and other unambiguous tokens.)</a:t>
            </a:r>
            <a:endParaRPr/>
          </a:p>
          <a:p>
            <a:r>
              <a:rPr b="1" lang="de-DE" sz="1600"/>
              <a:t>Training data:</a:t>
            </a:r>
            <a:r>
              <a:rPr lang="de-DE" sz="1600"/>
              <a:t> sections 0-18 from Penn Treebank Wall Street Journal (WSJ) release 3</a:t>
            </a:r>
            <a:endParaRPr/>
          </a:p>
          <a:p>
            <a:r>
              <a:rPr b="1" lang="de-DE" sz="1600"/>
              <a:t>Testing data:</a:t>
            </a:r>
            <a:r>
              <a:rPr lang="de-DE" sz="1600"/>
              <a:t> sections 22-24 from Penn Treebank Wall Street Journal (WSJ) release 3</a:t>
            </a:r>
            <a:endParaRPr/>
          </a:p>
        </p:txBody>
      </p:sp>
    </p:spTree>
  </p:cSld>
  <p:timing>
    <p:tnLst>
      <p:par>
        <p:cTn dur="indefinite" id="543" nodeType="tmRoot" restart="never">
          <p:childTnLst>
            <p:seq>
              <p:cTn id="5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Noun-Phrase Chunking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68000" y="1620000"/>
            <a:ext cx="7488360" cy="464616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Noun-Phrase Chunking 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Head of the phrase is a noun</a:t>
            </a:r>
            <a:endParaRPr/>
          </a:p>
          <a:p>
            <a:pPr lvl="1">
              <a:buFont typeface="Arial"/>
              <a:buChar char="-"/>
            </a:pPr>
            <a:endParaRPr/>
          </a:p>
          <a:p>
            <a:pPr lvl="1">
              <a:buFont typeface="Arial"/>
              <a:buChar char="-"/>
            </a:pPr>
            <a:r>
              <a:rPr lang="de-DE" sz="2000"/>
              <a:t>„</a:t>
            </a:r>
            <a:r>
              <a:rPr b="1" lang="de-DE" sz="2000"/>
              <a:t>Mark</a:t>
            </a:r>
            <a:r>
              <a:rPr lang="de-DE" sz="2000"/>
              <a:t> left </a:t>
            </a:r>
            <a:r>
              <a:rPr b="1" lang="de-DE" sz="2000"/>
              <a:t>the window</a:t>
            </a:r>
            <a:r>
              <a:rPr lang="de-DE" sz="2000"/>
              <a:t> open to </a:t>
            </a:r>
            <a:r>
              <a:rPr b="1" lang="de-DE" sz="2000"/>
              <a:t>your left.</a:t>
            </a:r>
            <a:r>
              <a:rPr lang="de-DE" sz="2000"/>
              <a:t>“</a:t>
            </a:r>
            <a:endParaRPr/>
          </a:p>
          <a:p>
            <a:pPr lvl="1">
              <a:buFont typeface="Arial"/>
              <a:buChar char="-"/>
            </a:pPr>
            <a:endParaRPr/>
          </a:p>
          <a:p>
            <a:pPr lvl="1">
              <a:buFont typeface="Arial"/>
              <a:buChar char="-"/>
            </a:pPr>
            <a:r>
              <a:rPr lang="de-DE" sz="1600">
                <a:solidFill>
                  <a:srgbClr val="ff0000"/>
                </a:solidFill>
              </a:rPr>
              <a:t>[NP Mark_NNP ]</a:t>
            </a:r>
            <a:r>
              <a:rPr lang="de-DE" sz="1600"/>
              <a:t> </a:t>
            </a:r>
            <a:endParaRPr/>
          </a:p>
          <a:p>
            <a:pPr lvl="1">
              <a:buFont typeface="Arial"/>
              <a:buChar char="-"/>
            </a:pPr>
            <a:r>
              <a:rPr lang="de-DE" sz="1600">
                <a:solidFill>
                  <a:srgbClr val="008000"/>
                </a:solidFill>
              </a:rPr>
              <a:t>[VP left_VBD ]</a:t>
            </a:r>
            <a:r>
              <a:rPr lang="de-DE" sz="1600"/>
              <a:t> </a:t>
            </a:r>
            <a:endParaRPr/>
          </a:p>
          <a:p>
            <a:pPr lvl="1">
              <a:buFont typeface="Arial"/>
              <a:buChar char="-"/>
            </a:pPr>
            <a:r>
              <a:rPr lang="de-DE" sz="1600">
                <a:solidFill>
                  <a:srgbClr val="ff0000"/>
                </a:solidFill>
              </a:rPr>
              <a:t>[NP the_DT window_NN ]</a:t>
            </a:r>
            <a:r>
              <a:rPr lang="de-DE" sz="1600"/>
              <a:t> </a:t>
            </a:r>
            <a:endParaRPr/>
          </a:p>
          <a:p>
            <a:pPr lvl="1">
              <a:buFont typeface="Arial"/>
              <a:buChar char="-"/>
            </a:pPr>
            <a:r>
              <a:rPr lang="de-DE" sz="1600">
                <a:solidFill>
                  <a:srgbClr val="0000ff"/>
                </a:solidFill>
              </a:rPr>
              <a:t>[ADJP open_JJ ]</a:t>
            </a:r>
            <a:r>
              <a:rPr lang="de-DE" sz="1600"/>
              <a:t> 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[PP to_TO ]</a:t>
            </a:r>
            <a:endParaRPr/>
          </a:p>
          <a:p>
            <a:pPr lvl="1">
              <a:buFont typeface="Arial"/>
              <a:buChar char="-"/>
            </a:pPr>
            <a:r>
              <a:rPr lang="de-DE" sz="1600">
                <a:solidFill>
                  <a:srgbClr val="ff0000"/>
                </a:solidFill>
              </a:rPr>
              <a:t>[NP your_PRP$ left._NN]</a:t>
            </a:r>
            <a:endParaRPr/>
          </a:p>
          <a:p>
            <a:pPr lvl="2">
              <a:buFont typeface="Arial"/>
              <a:buChar char="•"/>
            </a:pPr>
            <a:endParaRPr/>
          </a:p>
          <a:p>
            <a:pPr lvl="2">
              <a:buFont typeface="Arial"/>
              <a:buChar char="•"/>
            </a:pPr>
            <a:endParaRPr/>
          </a:p>
        </p:txBody>
      </p:sp>
    </p:spTree>
  </p:cSld>
  <p:timing>
    <p:tnLst>
      <p:par>
        <p:cTn dur="indefinite" id="545" nodeType="tmRoot" restart="never">
          <p:childTnLst>
            <p:seq>
              <p:cTn id="546" nodeType="mainSeq">
                <p:childTnLst>
                  <p:par>
                    <p:cTn fill="freeze" id="547">
                      <p:stCondLst>
                        <p:cond delay="indefinite"/>
                      </p:stCondLst>
                      <p:childTnLst>
                        <p:par>
                          <p:cTn fill="freeze" id="548">
                            <p:stCondLst>
                              <p:cond delay="0"/>
                            </p:stCondLst>
                            <p:childTnLst>
                              <p:par>
                                <p:cTn fill="hold" id="5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51"/>
                                        <p:tgtEl>
                                          <p:spTgt spid="136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52"/>
                                        <p:tgtEl>
                                          <p:spTgt spid="136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1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55"/>
                                        <p:tgtEl>
                                          <p:spTgt spid="136">
                                            <p:txEl>
                                              <p:pRg end="51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56"/>
                                        <p:tgtEl>
                                          <p:spTgt spid="136">
                                            <p:txEl>
                                              <p:pRg end="51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57">
                      <p:stCondLst>
                        <p:cond delay="indefinite"/>
                      </p:stCondLst>
                      <p:childTnLst>
                        <p:par>
                          <p:cTn fill="freeze" id="558">
                            <p:stCondLst>
                              <p:cond delay="0"/>
                            </p:stCondLst>
                            <p:childTnLst>
                              <p:par>
                                <p:cTn fill="hold" id="5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94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61"/>
                                        <p:tgtEl>
                                          <p:spTgt spid="136">
                                            <p:txEl>
                                              <p:pRg end="94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62"/>
                                        <p:tgtEl>
                                          <p:spTgt spid="136">
                                            <p:txEl>
                                              <p:pRg end="94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63">
                      <p:stCondLst>
                        <p:cond delay="indefinite"/>
                      </p:stCondLst>
                      <p:childTnLst>
                        <p:par>
                          <p:cTn fill="freeze" id="564">
                            <p:stCondLst>
                              <p:cond delay="0"/>
                            </p:stCondLst>
                            <p:childTnLst>
                              <p:par>
                                <p:cTn fill="hold" id="56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11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67"/>
                                        <p:tgtEl>
                                          <p:spTgt spid="136">
                                            <p:txEl>
                                              <p:pRg end="111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68"/>
                                        <p:tgtEl>
                                          <p:spTgt spid="136">
                                            <p:txEl>
                                              <p:pRg end="111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27" st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71"/>
                                        <p:tgtEl>
                                          <p:spTgt spid="136">
                                            <p:txEl>
                                              <p:pRg end="127" st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72"/>
                                        <p:tgtEl>
                                          <p:spTgt spid="136">
                                            <p:txEl>
                                              <p:pRg end="127" st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51" st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75"/>
                                        <p:tgtEl>
                                          <p:spTgt spid="136">
                                            <p:txEl>
                                              <p:pRg end="151" st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76"/>
                                        <p:tgtEl>
                                          <p:spTgt spid="136">
                                            <p:txEl>
                                              <p:pRg end="151" st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68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79"/>
                                        <p:tgtEl>
                                          <p:spTgt spid="136">
                                            <p:txEl>
                                              <p:pRg end="168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80"/>
                                        <p:tgtEl>
                                          <p:spTgt spid="136">
                                            <p:txEl>
                                              <p:pRg end="168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80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83"/>
                                        <p:tgtEl>
                                          <p:spTgt spid="136">
                                            <p:txEl>
                                              <p:pRg end="180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84"/>
                                        <p:tgtEl>
                                          <p:spTgt spid="136">
                                            <p:txEl>
                                              <p:pRg end="180" st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04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87"/>
                                        <p:tgtEl>
                                          <p:spTgt spid="136">
                                            <p:txEl>
                                              <p:pRg end="204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88"/>
                                        <p:tgtEl>
                                          <p:spTgt spid="136">
                                            <p:txEl>
                                              <p:pRg end="204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Noun-Phrase Chunking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68000" y="1620000"/>
            <a:ext cx="7488360" cy="430344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Chunks are non-overlapping partials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Chunk Parsing (shallow Parsing)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No hierarchical relations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WHY?</a:t>
            </a:r>
            <a:endParaRPr/>
          </a:p>
          <a:p>
            <a:pPr lvl="1">
              <a:buFont typeface="Arial"/>
              <a:buChar char="-"/>
            </a:pPr>
            <a:r>
              <a:rPr b="1" lang="de-DE"/>
              <a:t>In theory:</a:t>
            </a:r>
            <a:r>
              <a:rPr lang="de-DE"/>
              <a:t> psycholinguistic shows that there is no full processing in speech recognition, just partial structures recognition</a:t>
            </a:r>
            <a:endParaRPr/>
          </a:p>
          <a:p>
            <a:pPr lvl="1">
              <a:buFont typeface="Arial"/>
              <a:buChar char="-"/>
            </a:pPr>
            <a:r>
              <a:rPr b="1" lang="de-DE"/>
              <a:t>In practice:</a:t>
            </a:r>
            <a:r>
              <a:rPr lang="de-DE"/>
              <a:t> Full parsing has less performance and are not very accurate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200"/>
              <a:t>[Carstensen.2010]</a:t>
            </a:r>
            <a:endParaRPr/>
          </a:p>
        </p:txBody>
      </p:sp>
    </p:spTree>
  </p:cSld>
  <p:timing>
    <p:tnLst>
      <p:par>
        <p:cTn dur="indefinite" id="589" nodeType="tmRoot" restart="never">
          <p:childTnLst>
            <p:seq>
              <p:cTn id="590" nodeType="mainSeq">
                <p:childTnLst>
                  <p:par>
                    <p:cTn fill="freeze" id="591">
                      <p:stCondLst>
                        <p:cond delay="indefinite"/>
                      </p:stCondLst>
                      <p:childTnLst>
                        <p:par>
                          <p:cTn fill="freeze" id="592">
                            <p:stCondLst>
                              <p:cond delay="0"/>
                            </p:stCondLst>
                            <p:childTnLst>
                              <p:par>
                                <p:cTn fill="hold" id="59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95"/>
                                        <p:tgtEl>
                                          <p:spTgt spid="138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96"/>
                                        <p:tgtEl>
                                          <p:spTgt spid="138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597">
                      <p:stCondLst>
                        <p:cond delay="indefinite"/>
                      </p:stCondLst>
                      <p:childTnLst>
                        <p:par>
                          <p:cTn fill="freeze" id="598">
                            <p:stCondLst>
                              <p:cond delay="0"/>
                            </p:stCondLst>
                            <p:childTnLst>
                              <p:par>
                                <p:cTn fill="hold" id="59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8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01"/>
                                        <p:tgtEl>
                                          <p:spTgt spid="138">
                                            <p:txEl>
                                              <p:pRg end="68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02"/>
                                        <p:tgtEl>
                                          <p:spTgt spid="138">
                                            <p:txEl>
                                              <p:pRg end="68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03">
                      <p:stCondLst>
                        <p:cond delay="indefinite"/>
                      </p:stCondLst>
                      <p:childTnLst>
                        <p:par>
                          <p:cTn fill="freeze" id="604">
                            <p:stCondLst>
                              <p:cond delay="0"/>
                            </p:stCondLst>
                            <p:childTnLst>
                              <p:par>
                                <p:cTn fill="hold" id="60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94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07"/>
                                        <p:tgtEl>
                                          <p:spTgt spid="138">
                                            <p:txEl>
                                              <p:pRg end="94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08"/>
                                        <p:tgtEl>
                                          <p:spTgt spid="138">
                                            <p:txEl>
                                              <p:pRg end="94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09">
                      <p:stCondLst>
                        <p:cond delay="indefinite"/>
                      </p:stCondLst>
                      <p:childTnLst>
                        <p:par>
                          <p:cTn fill="freeze" id="610">
                            <p:stCondLst>
                              <p:cond delay="0"/>
                            </p:stCondLst>
                            <p:childTnLst>
                              <p:par>
                                <p:cTn fill="hold" id="6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99" st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13"/>
                                        <p:tgtEl>
                                          <p:spTgt spid="138">
                                            <p:txEl>
                                              <p:pRg end="99" st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14"/>
                                        <p:tgtEl>
                                          <p:spTgt spid="138">
                                            <p:txEl>
                                              <p:pRg end="99" st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15">
                      <p:stCondLst>
                        <p:cond delay="indefinite"/>
                      </p:stCondLst>
                      <p:childTnLst>
                        <p:par>
                          <p:cTn fill="freeze" id="616">
                            <p:stCondLst>
                              <p:cond delay="0"/>
                            </p:stCondLst>
                            <p:childTnLst>
                              <p:par>
                                <p:cTn fill="hold" id="6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25" st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19"/>
                                        <p:tgtEl>
                                          <p:spTgt spid="138">
                                            <p:txEl>
                                              <p:pRg end="225" st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20"/>
                                        <p:tgtEl>
                                          <p:spTgt spid="138">
                                            <p:txEl>
                                              <p:pRg end="225" st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98" st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23"/>
                                        <p:tgtEl>
                                          <p:spTgt spid="138">
                                            <p:txEl>
                                              <p:pRg end="298" st="2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24"/>
                                        <p:tgtEl>
                                          <p:spTgt spid="138">
                                            <p:txEl>
                                              <p:pRg end="298" st="2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16" st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27"/>
                                        <p:tgtEl>
                                          <p:spTgt spid="138">
                                            <p:txEl>
                                              <p:pRg end="316" st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28"/>
                                        <p:tgtEl>
                                          <p:spTgt spid="138">
                                            <p:txEl>
                                              <p:pRg end="316" st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Noun-Phrase Chunking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Problems: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The Begin and End of a Noun-Phrase</a:t>
            </a:r>
            <a:endParaRPr/>
          </a:p>
          <a:p>
            <a:pPr lvl="2">
              <a:buFont typeface="Arial"/>
              <a:buChar char="•"/>
            </a:pPr>
            <a:r>
              <a:rPr lang="de-DE"/>
              <a:t>Participle</a:t>
            </a:r>
            <a:endParaRPr/>
          </a:p>
          <a:p>
            <a:pPr lvl="3">
              <a:buFont typeface="Arial"/>
              <a:buChar char="-"/>
            </a:pPr>
            <a:r>
              <a:rPr lang="de-DE"/>
              <a:t>He enjoys baking potatoes</a:t>
            </a:r>
            <a:endParaRPr/>
          </a:p>
          <a:p>
            <a:pPr lvl="2">
              <a:buFont typeface="Arial"/>
              <a:buChar char="•"/>
            </a:pPr>
            <a:r>
              <a:rPr lang="de-DE"/>
              <a:t>Conjunctions</a:t>
            </a:r>
            <a:endParaRPr/>
          </a:p>
          <a:p>
            <a:pPr lvl="3">
              <a:buFont typeface="Arial"/>
              <a:buChar char="-"/>
            </a:pPr>
            <a:r>
              <a:rPr lang="de-DE"/>
              <a:t>ripe apples and bananas</a:t>
            </a:r>
            <a:endParaRPr/>
          </a:p>
        </p:txBody>
      </p:sp>
    </p:spTree>
  </p:cSld>
  <p:timing>
    <p:tnLst>
      <p:par>
        <p:cTn dur="indefinite" id="629" nodeType="tmRoot" restart="never">
          <p:childTnLst>
            <p:seq>
              <p:cTn id="6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Noun-Phrase Chunking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State of the Art</a:t>
            </a:r>
            <a:endParaRPr/>
          </a:p>
        </p:txBody>
      </p:sp>
      <p:graphicFrame>
        <p:nvGraphicFramePr>
          <p:cNvPr id="143" name="Table 3"/>
          <p:cNvGraphicFramePr/>
          <p:nvPr/>
        </p:nvGraphicFramePr>
        <p:xfrm>
          <a:off x="382680" y="2006640"/>
          <a:ext cx="7356960" cy="2313360"/>
        </p:xfrm>
        <a:graphic>
          <a:graphicData uri="http://schemas.openxmlformats.org/drawingml/2006/table">
            <a:tbl>
              <a:tblPr/>
              <a:tblGrid>
                <a:gridCol w="1353600"/>
                <a:gridCol w="4664880"/>
                <a:gridCol w="1338840"/>
              </a:tblGrid>
              <a:tr h="357480"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System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Description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b="1" lang="de-DE"/>
                        <a:t>Report</a:t>
                      </a:r>
                      <a:endParaRPr/>
                    </a:p>
                  </a:txBody>
                  <a:tcPr/>
                </a:tc>
              </a:tr>
              <a:tr h="60660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SS05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specialized HMM + voting between different representations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95.23%</a:t>
                      </a:r>
                      <a:endParaRPr/>
                    </a:p>
                  </a:txBody>
                  <a:tcPr/>
                </a:tc>
              </a:tr>
              <a:tr h="60660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M05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Second order conditional random fields + multi-label classification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93.6%</a:t>
                      </a:r>
                      <a:endParaRPr/>
                    </a:p>
                  </a:txBody>
                  <a:tcPr/>
                </a:tc>
              </a:tr>
              <a:tr h="86292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S08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Second order latent-dynamic conditional random fields + an improved inference method based on A* search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94.34%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" name="TextShape 4"/>
          <p:cNvSpPr txBox="1"/>
          <p:nvPr/>
        </p:nvSpPr>
        <p:spPr>
          <a:xfrm>
            <a:off x="540000" y="5935320"/>
            <a:ext cx="684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Excerpt from [AssociationforComputationalLinguistics.03.09.2013a]</a:t>
            </a:r>
            <a:endParaRPr/>
          </a:p>
        </p:txBody>
      </p:sp>
      <p:sp>
        <p:nvSpPr>
          <p:cNvPr id="145" name="TextShape 5"/>
          <p:cNvSpPr txBox="1"/>
          <p:nvPr/>
        </p:nvSpPr>
        <p:spPr>
          <a:xfrm>
            <a:off x="540000" y="4680000"/>
            <a:ext cx="7200000" cy="1063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de-DE" sz="1600"/>
              <a:t>Performance measure:</a:t>
            </a:r>
            <a:r>
              <a:rPr lang="de-DE" sz="1600"/>
              <a:t> F = 2 * Precision * Recall / (Recall + Precision)</a:t>
            </a:r>
            <a:endParaRPr/>
          </a:p>
          <a:p>
            <a:r>
              <a:rPr b="1" lang="de-DE" sz="1600"/>
              <a:t>Precision:</a:t>
            </a:r>
            <a:r>
              <a:rPr lang="de-DE" sz="1600"/>
              <a:t> percentage of NPs found by the algorithm that are correct</a:t>
            </a:r>
            <a:endParaRPr/>
          </a:p>
          <a:p>
            <a:r>
              <a:rPr b="1" lang="de-DE" sz="1600"/>
              <a:t>Training data:</a:t>
            </a:r>
            <a:r>
              <a:rPr lang="de-DE" sz="1600"/>
              <a:t> sections 15-18 of Wall Street Journal corpus (Ramshaw and Marcus)</a:t>
            </a:r>
            <a:endParaRPr/>
          </a:p>
          <a:p>
            <a:r>
              <a:rPr b="1" lang="de-DE" sz="1600"/>
              <a:t>Testing data:</a:t>
            </a:r>
            <a:r>
              <a:rPr lang="de-DE" sz="1600"/>
              <a:t> section 20 of Wall Street Journal corpus (Ramshaw and Marcus)</a:t>
            </a:r>
            <a:endParaRPr/>
          </a:p>
        </p:txBody>
      </p:sp>
    </p:spTree>
  </p:cSld>
  <p:timing>
    <p:tnLst>
      <p:par>
        <p:cTn dur="indefinite" id="631" nodeType="tmRoot" restart="never">
          <p:childTnLst>
            <p:seq>
              <p:cTn id="6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Named-Entity Recognition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Entities are: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People, Locations, Time, Quantities, Money, …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„</a:t>
            </a:r>
            <a:r>
              <a:rPr lang="de-DE" sz="2000"/>
              <a:t>Mark left the window open to your left.“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&lt;START:person&gt; Mark &lt;END&gt; left the window open to your left.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Gazetteer for cities 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Internal Evidence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Prefix, suffix e.g. Renn</a:t>
            </a:r>
            <a:r>
              <a:rPr b="1" lang="de-DE" sz="2000"/>
              <a:t>weg</a:t>
            </a:r>
            <a:r>
              <a:rPr lang="de-DE" sz="2000"/>
              <a:t>, Georges-Köhler-</a:t>
            </a:r>
            <a:r>
              <a:rPr b="1" lang="de-DE" sz="2000"/>
              <a:t>Allee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External Evidence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Context e.g. </a:t>
            </a:r>
            <a:r>
              <a:rPr lang="de-DE" sz="1600"/>
              <a:t>[PERSON] thinks,  [PERSON] visits [LOCATION]</a:t>
            </a:r>
            <a:endParaRPr/>
          </a:p>
        </p:txBody>
      </p:sp>
    </p:spTree>
  </p:cSld>
  <p:timing>
    <p:tnLst>
      <p:par>
        <p:cTn dur="indefinite" id="633" nodeType="tmRoot" restart="never">
          <p:childTnLst>
            <p:seq>
              <p:cTn id="634" nodeType="mainSeq">
                <p:childTnLst>
                  <p:par>
                    <p:cTn fill="freeze" id="635">
                      <p:stCondLst>
                        <p:cond delay="indefinite"/>
                      </p:stCondLst>
                      <p:childTnLst>
                        <p:par>
                          <p:cTn fill="freeze" id="636">
                            <p:stCondLst>
                              <p:cond delay="0"/>
                            </p:stCondLst>
                            <p:childTnLst>
                              <p:par>
                                <p:cTn fill="hold" id="6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39"/>
                                        <p:tgtEl>
                                          <p:spTgt spid="147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40"/>
                                        <p:tgtEl>
                                          <p:spTgt spid="147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0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43"/>
                                        <p:tgtEl>
                                          <p:spTgt spid="147">
                                            <p:txEl>
                                              <p:pRg end="60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44"/>
                                        <p:tgtEl>
                                          <p:spTgt spid="147">
                                            <p:txEl>
                                              <p:pRg end="60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45">
                      <p:stCondLst>
                        <p:cond delay="indefinite"/>
                      </p:stCondLst>
                      <p:childTnLst>
                        <p:par>
                          <p:cTn fill="freeze" id="646">
                            <p:stCondLst>
                              <p:cond delay="0"/>
                            </p:stCondLst>
                            <p:childTnLst>
                              <p:par>
                                <p:cTn fill="hold" id="6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02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49"/>
                                        <p:tgtEl>
                                          <p:spTgt spid="147">
                                            <p:txEl>
                                              <p:pRg end="102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50"/>
                                        <p:tgtEl>
                                          <p:spTgt spid="147">
                                            <p:txEl>
                                              <p:pRg end="102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51">
                      <p:stCondLst>
                        <p:cond delay="indefinite"/>
                      </p:stCondLst>
                      <p:childTnLst>
                        <p:par>
                          <p:cTn fill="freeze" id="652">
                            <p:stCondLst>
                              <p:cond delay="0"/>
                            </p:stCondLst>
                            <p:childTnLst>
                              <p:par>
                                <p:cTn fill="hold" id="6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63" st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55"/>
                                        <p:tgtEl>
                                          <p:spTgt spid="147">
                                            <p:txEl>
                                              <p:pRg end="163" st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56"/>
                                        <p:tgtEl>
                                          <p:spTgt spid="147">
                                            <p:txEl>
                                              <p:pRg end="163" st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57">
                      <p:stCondLst>
                        <p:cond delay="indefinite"/>
                      </p:stCondLst>
                      <p:childTnLst>
                        <p:par>
                          <p:cTn fill="freeze" id="658">
                            <p:stCondLst>
                              <p:cond delay="0"/>
                            </p:stCondLst>
                            <p:childTnLst>
                              <p:par>
                                <p:cTn fill="hold" id="6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86" st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61"/>
                                        <p:tgtEl>
                                          <p:spTgt spid="147">
                                            <p:txEl>
                                              <p:pRg end="186" st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62"/>
                                        <p:tgtEl>
                                          <p:spTgt spid="147">
                                            <p:txEl>
                                              <p:pRg end="186" st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63">
                      <p:stCondLst>
                        <p:cond delay="indefinite"/>
                      </p:stCondLst>
                      <p:childTnLst>
                        <p:par>
                          <p:cTn fill="freeze" id="664">
                            <p:stCondLst>
                              <p:cond delay="0"/>
                            </p:stCondLst>
                            <p:childTnLst>
                              <p:par>
                                <p:cTn fill="hold" id="66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04" st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67"/>
                                        <p:tgtEl>
                                          <p:spTgt spid="147">
                                            <p:txEl>
                                              <p:pRg end="204" st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68"/>
                                        <p:tgtEl>
                                          <p:spTgt spid="147">
                                            <p:txEl>
                                              <p:pRg end="204" st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69">
                      <p:stCondLst>
                        <p:cond delay="indefinite"/>
                      </p:stCondLst>
                      <p:childTnLst>
                        <p:par>
                          <p:cTn fill="freeze" id="670">
                            <p:stCondLst>
                              <p:cond delay="0"/>
                            </p:stCondLst>
                            <p:childTnLst>
                              <p:par>
                                <p:cTn fill="hold" id="67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54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73"/>
                                        <p:tgtEl>
                                          <p:spTgt spid="147">
                                            <p:txEl>
                                              <p:pRg end="254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74"/>
                                        <p:tgtEl>
                                          <p:spTgt spid="147">
                                            <p:txEl>
                                              <p:pRg end="254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75">
                      <p:stCondLst>
                        <p:cond delay="indefinite"/>
                      </p:stCondLst>
                      <p:childTnLst>
                        <p:par>
                          <p:cTn fill="freeze" id="676">
                            <p:stCondLst>
                              <p:cond delay="0"/>
                            </p:stCondLst>
                            <p:childTnLst>
                              <p:par>
                                <p:cTn fill="hold" id="6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72" st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79"/>
                                        <p:tgtEl>
                                          <p:spTgt spid="147">
                                            <p:txEl>
                                              <p:pRg end="272" st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80"/>
                                        <p:tgtEl>
                                          <p:spTgt spid="147">
                                            <p:txEl>
                                              <p:pRg end="272" st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81">
                      <p:stCondLst>
                        <p:cond delay="indefinite"/>
                      </p:stCondLst>
                      <p:childTnLst>
                        <p:par>
                          <p:cTn fill="freeze" id="682">
                            <p:stCondLst>
                              <p:cond delay="0"/>
                            </p:stCondLst>
                            <p:childTnLst>
                              <p:par>
                                <p:cTn fill="hold" id="68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30" st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85"/>
                                        <p:tgtEl>
                                          <p:spTgt spid="147">
                                            <p:txEl>
                                              <p:pRg end="330" st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86"/>
                                        <p:tgtEl>
                                          <p:spTgt spid="147">
                                            <p:txEl>
                                              <p:pRg end="330" st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Named-Entity Recognition</a:t>
            </a: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68000" y="1620000"/>
            <a:ext cx="781200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Problem: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Ambiguities</a:t>
            </a:r>
            <a:endParaRPr/>
          </a:p>
          <a:p>
            <a:pPr lvl="2">
              <a:buFont typeface="Arial"/>
              <a:buChar char="•"/>
            </a:pPr>
            <a:r>
              <a:rPr lang="de-DE" sz="2000"/>
              <a:t>Semantic e.g. „Look there, it's Willy Brandt.“</a:t>
            </a:r>
            <a:endParaRPr/>
          </a:p>
          <a:p>
            <a:pPr lvl="3">
              <a:buFont typeface="Arial"/>
              <a:buChar char="-"/>
            </a:pPr>
            <a:r>
              <a:rPr lang="de-DE" sz="2000"/>
              <a:t>The former chancellor Willy Brandt</a:t>
            </a:r>
            <a:endParaRPr/>
          </a:p>
          <a:p>
            <a:pPr lvl="3">
              <a:buFont typeface="Arial"/>
              <a:buChar char="-"/>
            </a:pPr>
            <a:r>
              <a:rPr lang="de-DE" sz="2000"/>
              <a:t>Or the under construction airport in Berlin</a:t>
            </a:r>
            <a:endParaRPr/>
          </a:p>
          <a:p>
            <a:pPr lvl="3">
              <a:buFont typeface="Arial"/>
              <a:buChar char="-"/>
            </a:pPr>
            <a:endParaRPr/>
          </a:p>
          <a:p>
            <a:pPr lvl="2">
              <a:buFont typeface="Arial"/>
              <a:buChar char="•"/>
            </a:pPr>
            <a:r>
              <a:rPr lang="de-DE" sz="2000"/>
              <a:t>Structural e.g. „They're playing in the Volkswagen Halle.“</a:t>
            </a:r>
            <a:endParaRPr/>
          </a:p>
          <a:p>
            <a:pPr lvl="3">
              <a:buFont typeface="Arial"/>
              <a:buChar char="-"/>
            </a:pPr>
            <a:r>
              <a:rPr lang="de-DE" sz="2000"/>
              <a:t>The Basketballstadion [Volkswagen Halle]</a:t>
            </a:r>
            <a:endParaRPr/>
          </a:p>
          <a:p>
            <a:pPr lvl="3">
              <a:buFont typeface="Arial"/>
              <a:buChar char="-"/>
            </a:pPr>
            <a:r>
              <a:rPr lang="de-DE" sz="2000"/>
              <a:t>Or the brand [Volkswagen] and the Noun [Halle]</a:t>
            </a:r>
            <a:endParaRPr/>
          </a:p>
        </p:txBody>
      </p:sp>
    </p:spTree>
  </p:cSld>
  <p:timing>
    <p:tnLst>
      <p:par>
        <p:cTn dur="indefinite" id="687" nodeType="tmRoot" restart="never">
          <p:childTnLst>
            <p:seq>
              <p:cTn id="688" nodeType="mainSeq">
                <p:childTnLst>
                  <p:par>
                    <p:cTn fill="freeze" id="689">
                      <p:stCondLst>
                        <p:cond delay="indefinite"/>
                      </p:stCondLst>
                      <p:childTnLst>
                        <p:par>
                          <p:cTn fill="freeze" id="690">
                            <p:stCondLst>
                              <p:cond delay="0"/>
                            </p:stCondLst>
                            <p:childTnLst>
                              <p:par>
                                <p:cTn fill="hold" id="69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1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93"/>
                                        <p:tgtEl>
                                          <p:spTgt spid="149">
                                            <p:txEl>
                                              <p:pRg end="21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94"/>
                                        <p:tgtEl>
                                          <p:spTgt spid="149">
                                            <p:txEl>
                                              <p:pRg end="21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95">
                      <p:stCondLst>
                        <p:cond delay="indefinite"/>
                      </p:stCondLst>
                      <p:childTnLst>
                        <p:par>
                          <p:cTn fill="freeze" id="696">
                            <p:stCondLst>
                              <p:cond delay="0"/>
                            </p:stCondLst>
                            <p:childTnLst>
                              <p:par>
                                <p:cTn fill="hold" id="69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8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99"/>
                                        <p:tgtEl>
                                          <p:spTgt spid="149">
                                            <p:txEl>
                                              <p:pRg end="68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00"/>
                                        <p:tgtEl>
                                          <p:spTgt spid="149">
                                            <p:txEl>
                                              <p:pRg end="68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701">
                      <p:stCondLst>
                        <p:cond delay="indefinite"/>
                      </p:stCondLst>
                      <p:childTnLst>
                        <p:par>
                          <p:cTn fill="freeze" id="702">
                            <p:stCondLst>
                              <p:cond delay="0"/>
                            </p:stCondLst>
                            <p:childTnLst>
                              <p:par>
                                <p:cTn fill="hold" id="70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03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05"/>
                                        <p:tgtEl>
                                          <p:spTgt spid="149">
                                            <p:txEl>
                                              <p:pRg end="103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06"/>
                                        <p:tgtEl>
                                          <p:spTgt spid="149">
                                            <p:txEl>
                                              <p:pRg end="103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0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47" st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09"/>
                                        <p:tgtEl>
                                          <p:spTgt spid="149">
                                            <p:txEl>
                                              <p:pRg end="147" st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10"/>
                                        <p:tgtEl>
                                          <p:spTgt spid="149">
                                            <p:txEl>
                                              <p:pRg end="147" st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711">
                      <p:stCondLst>
                        <p:cond delay="indefinite"/>
                      </p:stCondLst>
                      <p:childTnLst>
                        <p:par>
                          <p:cTn fill="freeze" id="712">
                            <p:stCondLst>
                              <p:cond delay="0"/>
                            </p:stCondLst>
                            <p:childTnLst>
                              <p:par>
                                <p:cTn fill="hold" id="7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07" st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15"/>
                                        <p:tgtEl>
                                          <p:spTgt spid="149">
                                            <p:txEl>
                                              <p:pRg end="207" st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16"/>
                                        <p:tgtEl>
                                          <p:spTgt spid="149">
                                            <p:txEl>
                                              <p:pRg end="207" st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717">
                      <p:stCondLst>
                        <p:cond delay="indefinite"/>
                      </p:stCondLst>
                      <p:childTnLst>
                        <p:par>
                          <p:cTn fill="freeze" id="718">
                            <p:stCondLst>
                              <p:cond delay="0"/>
                            </p:stCondLst>
                            <p:childTnLst>
                              <p:par>
                                <p:cTn fill="hold" id="7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48" st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21"/>
                                        <p:tgtEl>
                                          <p:spTgt spid="149">
                                            <p:txEl>
                                              <p:pRg end="248" st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22"/>
                                        <p:tgtEl>
                                          <p:spTgt spid="149">
                                            <p:txEl>
                                              <p:pRg end="248" st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95" st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25"/>
                                        <p:tgtEl>
                                          <p:spTgt spid="149">
                                            <p:txEl>
                                              <p:pRg end="295" st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26"/>
                                        <p:tgtEl>
                                          <p:spTgt spid="149">
                                            <p:txEl>
                                              <p:pRg end="295" st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Agenda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68000" y="1620000"/>
            <a:ext cx="7488360" cy="449568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1600"/>
              <a:t>Motivation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Roadmap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History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Linguistics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openNLP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Detailed areas of NLP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Part-Of-Speech Tagging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Noun-Phrase Chunking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Named-Entity Recognition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Constituency Parsing</a:t>
            </a:r>
            <a:endParaRPr/>
          </a:p>
          <a:p>
            <a:pPr lvl="1">
              <a:buFont typeface="Arial"/>
              <a:buChar char="-"/>
            </a:pPr>
            <a:r>
              <a:rPr lang="de-DE" sz="1600"/>
              <a:t>Dependency Parsing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Benchmark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Conclusion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1600"/>
              <a:t>Literature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>
                  <p:par>
                    <p:cTn fill="freeze" id="5">
                      <p:stCondLst>
                        <p:cond delay="indefinite"/>
                      </p:stCondLst>
                      <p:childTnLst>
                        <p:par>
                          <p:cTn fill="freeze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"/>
                                        <p:tgtEl>
                                          <p:spTgt spid="80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"/>
                                        <p:tgtEl>
                                          <p:spTgt spid="80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1">
                      <p:stCondLst>
                        <p:cond delay="indefinite"/>
                      </p:stCondLst>
                      <p:childTnLst>
                        <p:par>
                          <p:cTn fill="freeze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9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"/>
                                        <p:tgtEl>
                                          <p:spTgt spid="80">
                                            <p:txEl>
                                              <p:pRg end="19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"/>
                                        <p:tgtEl>
                                          <p:spTgt spid="80">
                                            <p:txEl>
                                              <p:pRg end="19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7">
                      <p:stCondLst>
                        <p:cond delay="indefinite"/>
                      </p:stCondLst>
                      <p:childTnLst>
                        <p:par>
                          <p:cTn fill="freeze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7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1"/>
                                        <p:tgtEl>
                                          <p:spTgt spid="80">
                                            <p:txEl>
                                              <p:pRg end="27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2"/>
                                        <p:tgtEl>
                                          <p:spTgt spid="80">
                                            <p:txEl>
                                              <p:pRg end="27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3">
                      <p:stCondLst>
                        <p:cond delay="indefinite"/>
                      </p:stCondLst>
                      <p:childTnLst>
                        <p:par>
                          <p:cTn fill="freeze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9" st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"/>
                                        <p:tgtEl>
                                          <p:spTgt spid="80">
                                            <p:txEl>
                                              <p:pRg end="39" st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8"/>
                                        <p:tgtEl>
                                          <p:spTgt spid="80">
                                            <p:txEl>
                                              <p:pRg end="39" st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9">
                      <p:stCondLst>
                        <p:cond delay="indefinite"/>
                      </p:stCondLst>
                      <p:childTnLst>
                        <p:par>
                          <p:cTn fill="freeze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7" st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3"/>
                                        <p:tgtEl>
                                          <p:spTgt spid="80">
                                            <p:txEl>
                                              <p:pRg end="47" st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4"/>
                                        <p:tgtEl>
                                          <p:spTgt spid="80">
                                            <p:txEl>
                                              <p:pRg end="47" st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5">
                      <p:stCondLst>
                        <p:cond delay="indefinite"/>
                      </p:stCondLst>
                      <p:childTnLst>
                        <p:par>
                          <p:cTn fill="freeze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69" st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9"/>
                                        <p:tgtEl>
                                          <p:spTgt spid="80">
                                            <p:txEl>
                                              <p:pRg end="69" st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0"/>
                                        <p:tgtEl>
                                          <p:spTgt spid="80">
                                            <p:txEl>
                                              <p:pRg end="69" st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92" st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3"/>
                                        <p:tgtEl>
                                          <p:spTgt spid="80">
                                            <p:txEl>
                                              <p:pRg end="92" st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4"/>
                                        <p:tgtEl>
                                          <p:spTgt spid="80">
                                            <p:txEl>
                                              <p:pRg end="92" st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13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7"/>
                                        <p:tgtEl>
                                          <p:spTgt spid="80">
                                            <p:txEl>
                                              <p:pRg end="113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8"/>
                                        <p:tgtEl>
                                          <p:spTgt spid="80">
                                            <p:txEl>
                                              <p:pRg end="113" st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38" st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1"/>
                                        <p:tgtEl>
                                          <p:spTgt spid="80">
                                            <p:txEl>
                                              <p:pRg end="138" st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2"/>
                                        <p:tgtEl>
                                          <p:spTgt spid="80">
                                            <p:txEl>
                                              <p:pRg end="138" st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59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5"/>
                                        <p:tgtEl>
                                          <p:spTgt spid="80">
                                            <p:txEl>
                                              <p:pRg end="159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6"/>
                                        <p:tgtEl>
                                          <p:spTgt spid="80">
                                            <p:txEl>
                                              <p:pRg end="159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78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9"/>
                                        <p:tgtEl>
                                          <p:spTgt spid="80">
                                            <p:txEl>
                                              <p:pRg end="178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0"/>
                                        <p:tgtEl>
                                          <p:spTgt spid="80">
                                            <p:txEl>
                                              <p:pRg end="178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1">
                      <p:stCondLst>
                        <p:cond delay="indefinite"/>
                      </p:stCondLst>
                      <p:childTnLst>
                        <p:par>
                          <p:cTn fill="freeze" id="62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88" st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5"/>
                                        <p:tgtEl>
                                          <p:spTgt spid="80">
                                            <p:txEl>
                                              <p:pRg end="188" st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6"/>
                                        <p:tgtEl>
                                          <p:spTgt spid="80">
                                            <p:txEl>
                                              <p:pRg end="188" st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67">
                      <p:stCondLst>
                        <p:cond delay="indefinite"/>
                      </p:stCondLst>
                      <p:childTnLst>
                        <p:par>
                          <p:cTn fill="freeze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99" st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1"/>
                                        <p:tgtEl>
                                          <p:spTgt spid="80">
                                            <p:txEl>
                                              <p:pRg end="199" st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2"/>
                                        <p:tgtEl>
                                          <p:spTgt spid="80">
                                            <p:txEl>
                                              <p:pRg end="199" st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73">
                      <p:stCondLst>
                        <p:cond delay="indefinite"/>
                      </p:stCondLst>
                      <p:childTnLst>
                        <p:par>
                          <p:cTn fill="freeze" id="74">
                            <p:stCondLst>
                              <p:cond delay="0"/>
                            </p:stCondLst>
                            <p:childTnLst>
                              <p:par>
                                <p:cTn fill="hold" id="7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10" st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7"/>
                                        <p:tgtEl>
                                          <p:spTgt spid="80">
                                            <p:txEl>
                                              <p:pRg end="210" st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8"/>
                                        <p:tgtEl>
                                          <p:spTgt spid="80">
                                            <p:txEl>
                                              <p:pRg end="210" st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Named-Entity Recognition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360000" y="173808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State of the Art</a:t>
            </a:r>
            <a:endParaRPr/>
          </a:p>
        </p:txBody>
      </p:sp>
      <p:sp>
        <p:nvSpPr>
          <p:cNvPr id="152" name="TextShape 3"/>
          <p:cNvSpPr txBox="1"/>
          <p:nvPr/>
        </p:nvSpPr>
        <p:spPr>
          <a:xfrm>
            <a:off x="180000" y="6115320"/>
            <a:ext cx="684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Excerpt from [AssociationforComputationalLinguistics.03.09.2013b]</a:t>
            </a:r>
            <a:endParaRPr/>
          </a:p>
        </p:txBody>
      </p:sp>
      <p:sp>
        <p:nvSpPr>
          <p:cNvPr id="153" name="TextShape 4"/>
          <p:cNvSpPr txBox="1"/>
          <p:nvPr/>
        </p:nvSpPr>
        <p:spPr>
          <a:xfrm>
            <a:off x="360000" y="4939560"/>
            <a:ext cx="7020000" cy="10638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de-DE" sz="1600"/>
              <a:t>Performance measure:</a:t>
            </a:r>
            <a:r>
              <a:rPr lang="de-DE" sz="1600"/>
              <a:t> F = 2 * Precision * Recall / (Recall + Precision)</a:t>
            </a:r>
            <a:endParaRPr/>
          </a:p>
          <a:p>
            <a:r>
              <a:rPr b="1" lang="de-DE" sz="1600"/>
              <a:t>Precision:</a:t>
            </a:r>
            <a:r>
              <a:rPr lang="de-DE" sz="1600"/>
              <a:t> percentage of named entities found by the algorithm that are correct</a:t>
            </a:r>
            <a:endParaRPr/>
          </a:p>
          <a:p>
            <a:r>
              <a:rPr b="1" lang="de-DE" sz="1600"/>
              <a:t>Training data:</a:t>
            </a:r>
            <a:r>
              <a:rPr lang="de-DE" sz="1600"/>
              <a:t> Train split of CONLL-2003 corpus</a:t>
            </a:r>
            <a:endParaRPr/>
          </a:p>
          <a:p>
            <a:r>
              <a:rPr b="1" lang="de-DE" sz="1600"/>
              <a:t>Testing data:</a:t>
            </a:r>
            <a:r>
              <a:rPr lang="de-DE" sz="1600"/>
              <a:t> Testb split of CONLL-2003 corpus</a:t>
            </a:r>
            <a:endParaRPr/>
          </a:p>
        </p:txBody>
      </p:sp>
    </p:spTree>
  </p:cSld>
  <p:timing>
    <p:tnLst>
      <p:par>
        <p:cTn dur="indefinite" id="727" nodeType="tmRoot" restart="never">
          <p:childTnLst>
            <p:seq>
              <p:cTn id="7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Constituent Parsing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200"/>
              <a:t>The sentence is divided into smaller segments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„</a:t>
            </a:r>
            <a:r>
              <a:rPr lang="de-DE" sz="2000"/>
              <a:t>He open the window“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  <p:sp>
        <p:nvSpPr>
          <p:cNvPr id="156" name="CustomShape 3"/>
          <p:cNvSpPr/>
          <p:nvPr/>
        </p:nvSpPr>
        <p:spPr>
          <a:xfrm>
            <a:off x="540000" y="2520000"/>
            <a:ext cx="7560000" cy="3600000"/>
          </a:xfrm>
          <a:prstGeom prst="rect">
            <a:avLst/>
          </a:prstGeom>
          <a:ln>
            <a:solidFill>
              <a:srgbClr val="000000"/>
            </a:solidFill>
          </a:ln>
        </p:spPr>
      </p:sp>
    </p:spTree>
  </p:cSld>
  <p:timing>
    <p:tnLst>
      <p:par>
        <p:cTn dur="indefinite" id="729" nodeType="tmRoot" restart="never">
          <p:childTnLst>
            <p:seq>
              <p:cTn id="7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Constituency Parsing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Probabilistic context free grammars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Sentence x → tree y with a probability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A Constituent Tree is generated from a set of grammatical rules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The probability of a constituent tree is the mathematical product of all probabilities of the sub rules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The order of the words are not important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The words/phrases are leafs</a:t>
            </a:r>
            <a:endParaRPr/>
          </a:p>
        </p:txBody>
      </p:sp>
    </p:spTree>
  </p:cSld>
  <p:timing>
    <p:tnLst>
      <p:par>
        <p:cTn dur="indefinite" id="731" nodeType="tmRoot" restart="never">
          <p:childTnLst>
            <p:seq>
              <p:cTn id="7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Dependency Parsing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200"/>
              <a:t>In the so called „dependency grammar“ all sentence parts gets related to the verbs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„</a:t>
            </a:r>
            <a:r>
              <a:rPr lang="de-DE" sz="2000"/>
              <a:t>He open the window.“</a:t>
            </a:r>
            <a:endParaRPr/>
          </a:p>
        </p:txBody>
      </p:sp>
      <p:sp>
        <p:nvSpPr>
          <p:cNvPr id="161" name="CustomShape 3"/>
          <p:cNvSpPr/>
          <p:nvPr/>
        </p:nvSpPr>
        <p:spPr>
          <a:xfrm>
            <a:off x="360000" y="2880000"/>
            <a:ext cx="7560000" cy="3600000"/>
          </a:xfrm>
          <a:prstGeom prst="rect">
            <a:avLst/>
          </a:prstGeom>
          <a:ln>
            <a:solidFill>
              <a:srgbClr val="000000"/>
            </a:solidFill>
          </a:ln>
        </p:spPr>
      </p:sp>
    </p:spTree>
  </p:cSld>
  <p:timing>
    <p:tnLst>
      <p:par>
        <p:cTn dur="indefinite" id="733" nodeType="tmRoot" restart="never">
          <p:childTnLst>
            <p:seq>
              <p:cTn id="7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Dependency Parsing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The words/phrases are nodes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„</a:t>
            </a:r>
            <a:r>
              <a:rPr lang="de-DE"/>
              <a:t>syntactic functions“ are the edges</a:t>
            </a:r>
            <a:endParaRPr/>
          </a:p>
          <a:p>
            <a:pPr>
              <a:buFont charset="2" typeface="Wingdings"/>
              <a:buChar char=""/>
            </a:pPr>
            <a:r>
              <a:rPr lang="de-DE">
                <a:hlinkClick r:id="rId1"/>
              </a:rPr>
              <a:t>http://nlp.stanford.edu:8080/corenlp/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DEMO</a:t>
            </a:r>
            <a:endParaRPr/>
          </a:p>
        </p:txBody>
      </p:sp>
    </p:spTree>
  </p:cSld>
  <p:timing>
    <p:tnLst>
      <p:par>
        <p:cTn dur="indefinite" id="735" nodeType="tmRoot" restart="never">
          <p:childTnLst>
            <p:seq>
              <p:cTn id="7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Parsing</a:t>
            </a:r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State of the art</a:t>
            </a:r>
            <a:endParaRPr/>
          </a:p>
        </p:txBody>
      </p:sp>
      <p:graphicFrame>
        <p:nvGraphicFramePr>
          <p:cNvPr id="166" name="Table 3"/>
          <p:cNvGraphicFramePr/>
          <p:nvPr/>
        </p:nvGraphicFramePr>
        <p:xfrm>
          <a:off x="360000" y="2202120"/>
          <a:ext cx="8227440" cy="2477880"/>
        </p:xfrm>
        <a:graphic>
          <a:graphicData uri="http://schemas.openxmlformats.org/drawingml/2006/table">
            <a:tbl>
              <a:tblPr/>
              <a:tblGrid>
                <a:gridCol w="1477080"/>
                <a:gridCol w="1348920"/>
                <a:gridCol w="1348920"/>
                <a:gridCol w="1348920"/>
                <a:gridCol w="1348920"/>
                <a:gridCol w="1355040"/>
              </a:tblGrid>
              <a:tr h="56052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Type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Parser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Unlabeled attachment</a:t>
                      </a:r>
                      <a:endParaRPr/>
                    </a:p>
                    <a:p>
                      <a:r>
                        <a:rPr lang="de-DE"/>
                        <a:t>P                       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Labeled attachment</a:t>
                      </a:r>
                      <a:endParaRPr/>
                    </a:p>
                    <a:p>
                      <a:r>
                        <a:rPr lang="de-DE"/>
                        <a:t>P                       R</a:t>
                      </a:r>
                      <a:endParaRPr/>
                    </a:p>
                  </a:txBody>
                  <a:tcPr/>
                </a:tc>
              </a:tr>
              <a:tr h="32112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Constituent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CJ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91,7 %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91,7 %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89,2 %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89,1 %</a:t>
                      </a:r>
                      <a:endParaRPr/>
                    </a:p>
                  </a:txBody>
                  <a:tcPr/>
                </a:tc>
              </a:tr>
              <a:tr h="321120">
                <a:tc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Charniak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90,5 %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90,4 %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87,8 %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87,7 %</a:t>
                      </a:r>
                      <a:endParaRPr/>
                    </a:p>
                  </a:txBody>
                  <a:tcPr/>
                </a:tc>
              </a:tr>
              <a:tr h="775440">
                <a:tc>
                  <a:txBody>
                    <a:bodyPr bIns="46800" lIns="90000" rIns="90000" tIns="46800" wrap="none"/>
                    <a:p>
                      <a:r>
                        <a:rPr lang="de-DE"/>
                        <a:t>Dependency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Nivre Eager Feature Interact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85,4 %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84,2 %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81,7 %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80,5 %</a:t>
                      </a:r>
                      <a:endParaRPr/>
                    </a:p>
                  </a:txBody>
                  <a:tcPr/>
                </a:tc>
              </a:tr>
              <a:tr h="548280">
                <a:tc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MSTParser (Eisner)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83,0 %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82,2 %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79,2 %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r>
                        <a:rPr lang="de-DE"/>
                        <a:t>78,4 %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7" name="TextShape 4"/>
          <p:cNvSpPr txBox="1"/>
          <p:nvPr/>
        </p:nvSpPr>
        <p:spPr>
          <a:xfrm>
            <a:off x="360000" y="5580000"/>
            <a:ext cx="666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Excerpt from [</a:t>
            </a:r>
            <a:r>
              <a:rPr lang="de-DE">
                <a:solidFill>
                  <a:srgbClr val="000000"/>
                </a:solidFill>
                <a:latin typeface="Arial"/>
                <a:ea typeface="Segoe UI"/>
              </a:rPr>
              <a:t>Cer et al. 2010]</a:t>
            </a:r>
            <a:endParaRPr/>
          </a:p>
        </p:txBody>
      </p:sp>
      <p:sp>
        <p:nvSpPr>
          <p:cNvPr id="168" name="TextShape 5"/>
          <p:cNvSpPr txBox="1"/>
          <p:nvPr/>
        </p:nvSpPr>
        <p:spPr>
          <a:xfrm>
            <a:off x="360000" y="4860000"/>
            <a:ext cx="7020000" cy="333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de-DE" sz="1600"/>
              <a:t>Training data:</a:t>
            </a:r>
            <a:r>
              <a:rPr lang="de-DE" sz="1600"/>
              <a:t> Penn Treebank, section 2 to 21</a:t>
            </a:r>
            <a:endParaRPr/>
          </a:p>
        </p:txBody>
      </p:sp>
    </p:spTree>
  </p:cSld>
  <p:timing>
    <p:tnLst>
      <p:par>
        <p:cTn dur="indefinite" id="737" nodeType="tmRoot" restart="never">
          <p:childTnLst>
            <p:seq>
              <p:cTn id="7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Benchmark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180000" y="5570280"/>
            <a:ext cx="7200000" cy="942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 sz="1400"/>
              <a:t>* Using a AMD FX(tm)-8150 Eight-Core Processor, 16GB RAM</a:t>
            </a:r>
            <a:endParaRPr/>
          </a:p>
          <a:p>
            <a:r>
              <a:rPr lang="de-DE" sz="1400"/>
              <a:t>** Using date, location, money, organization, percentage, person and time models</a:t>
            </a:r>
            <a:endParaRPr/>
          </a:p>
          <a:p>
            <a:r>
              <a:rPr lang="de-DE" sz="1400"/>
              <a:t>*** The openNLP parser throws a lot of 'couldn't find parse for ..' errors, so not all sentences was parsed, just the count in the parentheses</a:t>
            </a:r>
            <a:endParaRPr/>
          </a:p>
        </p:txBody>
      </p:sp>
      <p:sp>
        <p:nvSpPr>
          <p:cNvPr id="171" name="TextShape 3"/>
          <p:cNvSpPr txBox="1"/>
          <p:nvPr/>
        </p:nvSpPr>
        <p:spPr>
          <a:xfrm>
            <a:off x="540000" y="1620000"/>
            <a:ext cx="7920000" cy="4561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 sz="2400"/>
              <a:t>NLP Disciplines in openNLP*</a:t>
            </a:r>
            <a:endParaRPr/>
          </a:p>
        </p:txBody>
      </p:sp>
    </p:spTree>
  </p:cSld>
  <p:timing>
    <p:tnLst>
      <p:par>
        <p:cTn dur="indefinite" id="739" nodeType="tmRoot" restart="never">
          <p:childTnLst>
            <p:seq>
              <p:cTn id="7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Conclusion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As seen, Part-of-Speech Tagging, and Chunking doing very well ( &gt; 95 %)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Entity Recognition has still some problems (ambiguities etc)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Full parsing is a lot slower than a shallow parsing</a:t>
            </a:r>
            <a:endParaRPr/>
          </a:p>
        </p:txBody>
      </p:sp>
    </p:spTree>
  </p:cSld>
  <p:timing>
    <p:tnLst>
      <p:par>
        <p:cTn dur="indefinite" id="741" nodeType="tmRoot" restart="never">
          <p:childTnLst>
            <p:seq>
              <p:cTn id="7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Literature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468000" y="1620000"/>
            <a:ext cx="7488360" cy="455148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b="1" lang="de-DE" sz="1500"/>
              <a:t>[Association for Computational Linguistics 03.09.2013b]</a:t>
            </a:r>
            <a:r>
              <a:rPr lang="de-DE" sz="1500"/>
              <a:t>	</a:t>
            </a:r>
            <a:r>
              <a:rPr lang="de-DE" sz="1500"/>
              <a:t>Association for Computational Linguistics: CONLL-2003 (State of the art) - ACLWiki. http://aclweb.org/aclwiki/index.php?title=CONLL-2003_(State_of_the_art), accessed 20 Nov 2013.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[Association for Computational Linguistics 03.09.2013a]</a:t>
            </a:r>
            <a:r>
              <a:rPr lang="de-DE" sz="1500"/>
              <a:t>	</a:t>
            </a:r>
            <a:r>
              <a:rPr lang="de-DE" sz="1500"/>
              <a:t>Association for Computational Linguistics: NP Chunking (State of the art) - ACLWiki. http://aclweb.org/aclwiki/index.php?title=NP_Chunking_(State_of_the_art), accessed 18 Nov 2013.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[Association for Computational Linguistics 03.09.2013]</a:t>
            </a:r>
            <a:r>
              <a:rPr lang="de-DE" sz="1500"/>
              <a:t>	</a:t>
            </a:r>
            <a:r>
              <a:rPr lang="de-DE" sz="1500"/>
              <a:t>Association for Computational Linguistics: POS Tagging (State of the art) - ACLWiki. http://aclweb.org/aclwiki/index.php?title=POS_Tagging_(State_of_the_art), accessed 18 Nov 2013.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[Bast.2013]</a:t>
            </a:r>
            <a:r>
              <a:rPr lang="de-DE" sz="1500"/>
              <a:t>	</a:t>
            </a:r>
            <a:r>
              <a:rPr lang="de-DE" sz="1500"/>
              <a:t>Bast, H.: Semantische Suche. In Informatik-Spektrum, 2013, 36; pp. 136–143.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[Brill.1992]</a:t>
            </a:r>
            <a:r>
              <a:rPr lang="de-DE" sz="1500"/>
              <a:t>	</a:t>
            </a:r>
            <a:r>
              <a:rPr lang="de-DE" sz="1500"/>
              <a:t>Brill, E.: Proceedings of the conference / Third Conference on Applied Natural Language Processing, 31 March - 3 April 1992, Trento, Italy. "A simple rule-based part of speech tagger.". ACL, Morristown, NJ, 1992.</a:t>
            </a: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</p:spTree>
  </p:cSld>
  <p:timing>
    <p:tnLst>
      <p:par>
        <p:cTn dur="indefinite" id="743" nodeType="tmRoot" restart="never">
          <p:childTnLst>
            <p:seq>
              <p:cTn id="7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Literature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468000" y="1620000"/>
            <a:ext cx="7488360" cy="50965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b="1" lang="de-DE" sz="1500"/>
              <a:t>[Brill.1994]</a:t>
            </a:r>
            <a:r>
              <a:rPr lang="de-DE" sz="1500"/>
              <a:t>	</a:t>
            </a:r>
            <a:r>
              <a:rPr lang="de-DE" sz="1500"/>
              <a:t>Brill, E.: Brills Rule Based Part-Of-Speech Tagger. http://www.tech.plym.ac.uk/soc/staff/guidbugm/software/RULE_BASED_TAGGER_V.1.14.tar.Z.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[Carstensen.2010]</a:t>
            </a:r>
            <a:r>
              <a:rPr lang="de-DE" sz="1500"/>
              <a:t>	</a:t>
            </a:r>
            <a:r>
              <a:rPr lang="de-DE" sz="1500"/>
              <a:t>Carstensen, K.-U.: Computerlinguistik und Sprachtechnologie. Eine Einführung. In Computerlinguistik und Sprachtechnologie, 2010.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[Cer et al. 2010]</a:t>
            </a:r>
            <a:r>
              <a:rPr lang="de-DE" sz="1500"/>
              <a:t>	</a:t>
            </a:r>
            <a:r>
              <a:rPr lang="de-DE" sz="1500"/>
              <a:t>Cer, D. et al.: Parsing to Stanford Dependencies: Trade-offs between speed and accuracy, 2010.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[Computational Linguistics &amp; Psycholinguistics Research Center 2011]</a:t>
            </a:r>
            <a:r>
              <a:rPr lang="de-DE" sz="1500"/>
              <a:t>	</a:t>
            </a:r>
            <a:r>
              <a:rPr lang="de-DE" sz="1500"/>
              <a:t>Computational Linguistics &amp; Psycholinguistics Research Center: Chunking. http://www.clips.ua.ac.be/conll2000/chunking/, accessed 10 Nov 2013.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[Ratnaparkhi.1996]</a:t>
            </a:r>
            <a:r>
              <a:rPr lang="de-DE" sz="1500"/>
              <a:t>	</a:t>
            </a:r>
            <a:r>
              <a:rPr lang="de-DE" sz="1500"/>
              <a:t>Ratnaparkhi, A.: "A maximum entropy model for part-of-speech tagging." Proceedings of the conference on empirical methods in natural language processing. Vol. 1. 1996. http://acl.ldc.upenn.edu/W/W96/W96-0213.pdf, accessed 16 Nov 2013.</a:t>
            </a:r>
            <a:endParaRPr/>
          </a:p>
          <a:p>
            <a:pPr>
              <a:buFont charset="2" typeface="Wingdings"/>
              <a:buChar char=""/>
            </a:pPr>
            <a:r>
              <a:rPr b="1" lang="de-DE" sz="1500"/>
              <a:t>[Ratnaparkhi.1998]</a:t>
            </a:r>
            <a:r>
              <a:rPr lang="de-DE" sz="1500"/>
              <a:t>	</a:t>
            </a:r>
            <a:r>
              <a:rPr lang="de-DE" sz="1500"/>
              <a:t>Ratnaparkhi, A.: MAXIMUM ENTROPY MODELS FOR NATURAL LANGUAGE AMBIGUITY RESOLUTION. http://repository.upenn.edu/cgi/viewcontent.cgi?article=1061&amp;context=ircs_reports, accessed 12 Nov 2013.</a:t>
            </a: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</p:spTree>
  </p:cSld>
  <p:timing>
    <p:tnLst>
      <p:par>
        <p:cTn dur="indefinite" id="745" nodeType="tmRoot" restart="never">
          <p:childTnLst>
            <p:seq>
              <p:cTn id="7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Motivation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68000" y="1620000"/>
            <a:ext cx="7488360" cy="454824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Semantic search engines (broccoli etc)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Automated Translation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</p:spTree>
  </p:cSld>
  <p:timing>
    <p:tnLst>
      <p:par>
        <p:cTn dur="indefinite" id="79" nodeType="tmRoot" restart="never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179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 algn="ctr">
              <a:buFont charset="2" typeface="Wingdings"/>
              <a:buChar char=""/>
            </a:pPr>
            <a:endParaRPr/>
          </a:p>
          <a:p>
            <a:pPr algn="ctr">
              <a:buFont charset="2" typeface="Wingdings"/>
              <a:buChar char=""/>
            </a:pPr>
            <a:endParaRPr/>
          </a:p>
          <a:p>
            <a:pPr algn="ctr">
              <a:buFont charset="2" typeface="Wingdings"/>
              <a:buChar char=""/>
            </a:pPr>
            <a:r>
              <a:rPr lang="de-DE"/>
              <a:t>Thank you for staying awake</a:t>
            </a:r>
            <a:endParaRPr/>
          </a:p>
          <a:p>
            <a:pPr algn="ctr">
              <a:buFont charset="2" typeface="Wingdings"/>
              <a:buChar char=""/>
            </a:pPr>
            <a:r>
              <a:rPr lang="de-DE"/>
              <a:t>and your attention!</a:t>
            </a:r>
            <a:endParaRPr/>
          </a:p>
          <a:p>
            <a:pPr algn="ctr">
              <a:buFont charset="2" typeface="Wingdings"/>
              <a:buChar char=""/>
            </a:pPr>
            <a:endParaRPr/>
          </a:p>
          <a:p>
            <a:pPr algn="ctr">
              <a:buFont charset="2" typeface="Wingdings"/>
              <a:buChar char=""/>
            </a:pPr>
            <a:r>
              <a:rPr lang="de-DE"/>
              <a:t>Questions?</a:t>
            </a:r>
            <a:endParaRPr/>
          </a:p>
        </p:txBody>
      </p:sp>
    </p:spTree>
  </p:cSld>
  <p:timing>
    <p:tnLst>
      <p:par>
        <p:cTn dur="indefinite" id="747" nodeType="tmRoot" restart="never">
          <p:childTnLst>
            <p:seq>
              <p:cTn id="7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endParaRPr/>
          </a:p>
        </p:txBody>
      </p:sp>
      <p:sp>
        <p:nvSpPr>
          <p:cNvPr id="181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  <p:timing>
    <p:tnLst>
      <p:par>
        <p:cTn dur="indefinite" id="749" nodeType="tmRoot" restart="never">
          <p:childTnLst>
            <p:seq>
              <p:cTn id="7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Roadmap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900000" y="1800000"/>
            <a:ext cx="666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/>
              <a:t>Mark left the window open to your left.</a:t>
            </a:r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540000" y="4500000"/>
            <a:ext cx="1080000" cy="90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Normalize</a:t>
            </a:r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180000" y="3420000"/>
            <a:ext cx="720000" cy="54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String</a:t>
            </a:r>
            <a:endParaRPr/>
          </a:p>
        </p:txBody>
      </p:sp>
      <p:sp>
        <p:nvSpPr>
          <p:cNvPr id="87" name="CustomShape 5"/>
          <p:cNvSpPr/>
          <p:nvPr/>
        </p:nvSpPr>
        <p:spPr>
          <a:xfrm>
            <a:off x="1440000" y="3420000"/>
            <a:ext cx="1440000" cy="72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Speech</a:t>
            </a:r>
            <a:endParaRPr/>
          </a:p>
          <a:p>
            <a:pPr algn="ctr"/>
            <a:r>
              <a:rPr lang="de-DE"/>
              <a:t>Recognition</a:t>
            </a:r>
            <a:endParaRPr/>
          </a:p>
        </p:txBody>
      </p:sp>
      <p:sp>
        <p:nvSpPr>
          <p:cNvPr id="88" name="CustomShape 6"/>
          <p:cNvSpPr/>
          <p:nvPr/>
        </p:nvSpPr>
        <p:spPr>
          <a:xfrm>
            <a:off x="3060000" y="4320000"/>
            <a:ext cx="720000" cy="54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POS</a:t>
            </a:r>
            <a:endParaRPr/>
          </a:p>
        </p:txBody>
      </p:sp>
      <p:sp>
        <p:nvSpPr>
          <p:cNvPr id="89" name="CustomShape 7"/>
          <p:cNvSpPr/>
          <p:nvPr/>
        </p:nvSpPr>
        <p:spPr>
          <a:xfrm>
            <a:off x="3960000" y="5040000"/>
            <a:ext cx="720000" cy="54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NPC</a:t>
            </a:r>
            <a:endParaRPr/>
          </a:p>
        </p:txBody>
      </p:sp>
      <p:sp>
        <p:nvSpPr>
          <p:cNvPr id="90" name="CustomShape 8"/>
          <p:cNvSpPr/>
          <p:nvPr/>
        </p:nvSpPr>
        <p:spPr>
          <a:xfrm>
            <a:off x="4860000" y="4320000"/>
            <a:ext cx="720000" cy="54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NER</a:t>
            </a:r>
            <a:endParaRPr/>
          </a:p>
        </p:txBody>
      </p:sp>
      <p:sp>
        <p:nvSpPr>
          <p:cNvPr id="91" name="CustomShape 9"/>
          <p:cNvSpPr/>
          <p:nvPr/>
        </p:nvSpPr>
        <p:spPr>
          <a:xfrm>
            <a:off x="5400000" y="3420000"/>
            <a:ext cx="900000" cy="72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Entity</a:t>
            </a:r>
            <a:endParaRPr/>
          </a:p>
          <a:p>
            <a:pPr algn="ctr"/>
            <a:r>
              <a:rPr lang="de-DE"/>
              <a:t>Linking</a:t>
            </a:r>
            <a:endParaRPr/>
          </a:p>
        </p:txBody>
      </p:sp>
      <p:cxnSp>
        <p:nvCxnSpPr>
          <p:cNvPr id="92" name="Line 10"/>
          <p:cNvCxnSpPr>
            <a:stCxn id="86" idx="4"/>
            <a:endCxn id="85" idx="1"/>
          </p:cNvCxnSpPr>
          <p:nvPr/>
        </p:nvCxnSpPr>
        <p:spPr>
          <xfrm>
            <a:off x="540000" y="3960000"/>
            <a:ext cx="158400" cy="672120"/>
          </xfrm>
          <a:prstGeom prst="straightConnector1">
            <a:avLst/>
          </a:prstGeom>
          <a:ln>
            <a:solidFill>
              <a:srgbClr val="000000"/>
            </a:solidFill>
            <a:tailEnd len="med" type="triangle" w="med"/>
          </a:ln>
        </p:spPr>
      </p:cxnSp>
      <p:cxnSp>
        <p:nvCxnSpPr>
          <p:cNvPr id="93" name="Line 11"/>
          <p:cNvCxnSpPr>
            <a:stCxn id="85" idx="7"/>
            <a:endCxn id="87" idx="4"/>
          </p:cNvCxnSpPr>
          <p:nvPr/>
        </p:nvCxnSpPr>
        <p:spPr>
          <xfrm flipH="1">
            <a:off x="1461960" y="4140000"/>
            <a:ext cx="698400" cy="492120"/>
          </xfrm>
          <a:prstGeom prst="straightConnector1">
            <a:avLst/>
          </a:prstGeom>
          <a:ln>
            <a:solidFill>
              <a:srgbClr val="000000"/>
            </a:solidFill>
            <a:tailEnd len="med" type="triangle" w="med"/>
          </a:ln>
        </p:spPr>
      </p:cxnSp>
      <p:cxnSp>
        <p:nvCxnSpPr>
          <p:cNvPr id="94" name="Line 12"/>
          <p:cNvCxnSpPr>
            <a:stCxn id="88" idx="5"/>
            <a:endCxn id="89" idx="1"/>
          </p:cNvCxnSpPr>
          <p:nvPr/>
        </p:nvCxnSpPr>
        <p:spPr>
          <xfrm>
            <a:off x="3674520" y="4781160"/>
            <a:ext cx="391320" cy="338040"/>
          </xfrm>
          <a:prstGeom prst="straightConnector1">
            <a:avLst/>
          </a:prstGeom>
          <a:ln>
            <a:solidFill>
              <a:srgbClr val="000000"/>
            </a:solidFill>
            <a:tailEnd len="med" type="triangle" w="med"/>
          </a:ln>
        </p:spPr>
      </p:cxnSp>
      <p:sp>
        <p:nvSpPr>
          <p:cNvPr id="95" name="CustomShape 13"/>
          <p:cNvSpPr/>
          <p:nvPr/>
        </p:nvSpPr>
        <p:spPr>
          <a:xfrm>
            <a:off x="2880000" y="3060000"/>
            <a:ext cx="4320000" cy="2880000"/>
          </a:xfrm>
          <a:prstGeom prst="ellipse">
            <a:avLst/>
          </a:prstGeom>
          <a:ln w="36000">
            <a:solidFill>
              <a:srgbClr val="800000"/>
            </a:solidFill>
            <a:round/>
          </a:ln>
        </p:spPr>
      </p:sp>
      <p:sp>
        <p:nvSpPr>
          <p:cNvPr id="96" name="TextShape 14"/>
          <p:cNvSpPr txBox="1"/>
          <p:nvPr/>
        </p:nvSpPr>
        <p:spPr>
          <a:xfrm>
            <a:off x="4680000" y="3060000"/>
            <a:ext cx="1620000" cy="4255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de-DE" sz="2200">
                <a:solidFill>
                  <a:srgbClr val="800000"/>
                </a:solidFill>
              </a:rPr>
              <a:t>NLP</a:t>
            </a:r>
            <a:endParaRPr/>
          </a:p>
        </p:txBody>
      </p:sp>
      <p:sp>
        <p:nvSpPr>
          <p:cNvPr id="97" name="CustomShape 15"/>
          <p:cNvSpPr/>
          <p:nvPr/>
        </p:nvSpPr>
        <p:spPr>
          <a:xfrm>
            <a:off x="7560000" y="2160000"/>
            <a:ext cx="1440000" cy="90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Information</a:t>
            </a:r>
            <a:endParaRPr/>
          </a:p>
          <a:p>
            <a:pPr algn="ctr"/>
            <a:r>
              <a:rPr lang="de-DE"/>
              <a:t>Retrieval</a:t>
            </a:r>
            <a:endParaRPr/>
          </a:p>
        </p:txBody>
      </p:sp>
      <p:sp>
        <p:nvSpPr>
          <p:cNvPr id="98" name="CustomShape 16"/>
          <p:cNvSpPr/>
          <p:nvPr/>
        </p:nvSpPr>
        <p:spPr>
          <a:xfrm>
            <a:off x="1620000" y="2340000"/>
            <a:ext cx="5940000" cy="3240000"/>
          </a:xfrm>
          <a:prstGeom prst="rect">
            <a:avLst/>
          </a:prstGeom>
          <a:solidFill>
            <a:srgbClr val="c0c0c0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Aoccdrnig to a rseaerrech at Cmabrigde Uinervtisy, it</a:t>
            </a:r>
            <a:endParaRPr/>
          </a:p>
          <a:p>
            <a:pPr algn="ctr"/>
            <a:r>
              <a:rPr lang="de-DE"/>
              <a:t>deosn’t mttaer in what ordre the ltteers in a wrod are,</a:t>
            </a:r>
            <a:endParaRPr/>
          </a:p>
          <a:p>
            <a:pPr algn="ctr"/>
            <a:r>
              <a:rPr lang="de-DE"/>
              <a:t>the only iprmoetn thing is taht the frist and lsa ltteer</a:t>
            </a:r>
            <a:endParaRPr/>
          </a:p>
          <a:p>
            <a:pPr algn="ctr"/>
            <a:r>
              <a:rPr lang="de-DE"/>
              <a:t>be in the rghit pclae.</a:t>
            </a:r>
            <a:endParaRPr/>
          </a:p>
          <a:p>
            <a:pPr algn="ctr"/>
            <a:endParaRPr/>
          </a:p>
        </p:txBody>
      </p:sp>
      <p:sp>
        <p:nvSpPr>
          <p:cNvPr id="99" name="CustomShape 17"/>
          <p:cNvSpPr/>
          <p:nvPr/>
        </p:nvSpPr>
        <p:spPr>
          <a:xfrm>
            <a:off x="6120000" y="4500000"/>
            <a:ext cx="900000" cy="72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Parsing</a:t>
            </a:r>
            <a:endParaRPr/>
          </a:p>
        </p:txBody>
      </p:sp>
      <p:sp>
        <p:nvSpPr>
          <p:cNvPr id="100" name="CustomShape 18"/>
          <p:cNvSpPr/>
          <p:nvPr/>
        </p:nvSpPr>
        <p:spPr>
          <a:xfrm>
            <a:off x="3780000" y="3780000"/>
            <a:ext cx="540000" cy="36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...</a:t>
            </a:r>
            <a:endParaRPr/>
          </a:p>
        </p:txBody>
      </p:sp>
      <p:sp>
        <p:nvSpPr>
          <p:cNvPr id="101" name="CustomShape 19"/>
          <p:cNvSpPr/>
          <p:nvPr/>
        </p:nvSpPr>
        <p:spPr>
          <a:xfrm>
            <a:off x="5040000" y="5220000"/>
            <a:ext cx="540000" cy="36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...</a:t>
            </a:r>
            <a:endParaRPr/>
          </a:p>
        </p:txBody>
      </p:sp>
      <p:sp>
        <p:nvSpPr>
          <p:cNvPr id="102" name="CustomShape 20"/>
          <p:cNvSpPr/>
          <p:nvPr/>
        </p:nvSpPr>
        <p:spPr>
          <a:xfrm>
            <a:off x="7380000" y="3780000"/>
            <a:ext cx="1440000" cy="90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Information</a:t>
            </a:r>
            <a:endParaRPr/>
          </a:p>
          <a:p>
            <a:pPr algn="ctr"/>
            <a:r>
              <a:rPr lang="de-DE"/>
              <a:t>Extraction</a:t>
            </a:r>
            <a:endParaRPr/>
          </a:p>
        </p:txBody>
      </p:sp>
      <p:sp>
        <p:nvSpPr>
          <p:cNvPr id="103" name="CustomShape 21"/>
          <p:cNvSpPr/>
          <p:nvPr/>
        </p:nvSpPr>
        <p:spPr>
          <a:xfrm>
            <a:off x="7740000" y="3240000"/>
            <a:ext cx="540000" cy="360000"/>
          </a:xfrm>
          <a:prstGeom prst="ellipse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anchor="ctr" bIns="45000" lIns="90000" rIns="90000" tIns="45000" wrap="none"/>
          <a:p>
            <a:pPr algn="ctr"/>
            <a:r>
              <a:rPr lang="de-DE"/>
              <a:t>...</a:t>
            </a:r>
            <a:endParaRPr/>
          </a:p>
        </p:txBody>
      </p:sp>
    </p:spTree>
  </p:cSld>
  <p:timing>
    <p:tnLst>
      <p:par>
        <p:cTn dur="indefinite" id="81" nodeType="tmRoot" restart="never">
          <p:childTnLst>
            <p:seq>
              <p:cTn id="82" nodeType="mainSeq">
                <p:childTnLst>
                  <p:par>
                    <p:cTn fill="freeze" id="83">
                      <p:stCondLst>
                        <p:cond delay="indefinite"/>
                      </p:stCondLst>
                      <p:childTnLst>
                        <p:par>
                          <p:cTn fill="freeze" id="84">
                            <p:stCondLst>
                              <p:cond delay="0"/>
                            </p:stCondLst>
                            <p:childTnLst>
                              <p:par>
                                <p:cTn fill="hold" id="8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87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88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89">
                      <p:stCondLst>
                        <p:cond delay="indefinite"/>
                      </p:stCondLst>
                      <p:childTnLst>
                        <p:par>
                          <p:cTn fill="freeze" id="90">
                            <p:stCondLst>
                              <p:cond delay="0"/>
                            </p:stCondLst>
                            <p:childTnLst>
                              <p:par>
                                <p:cTn fill="hold" id="9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3"/>
                                        <p:tgtEl>
                                          <p:spTgt spid="84">
                                            <p:txEl>
                                              <p:pRg end="4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94"/>
                                        <p:tgtEl>
                                          <p:spTgt spid="84">
                                            <p:txEl>
                                              <p:pRg end="4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95">
                      <p:stCondLst>
                        <p:cond delay="indefinite"/>
                      </p:stCondLst>
                      <p:childTnLst>
                        <p:par>
                          <p:cTn fill="freeze" id="96">
                            <p:stCondLst>
                              <p:cond delay="0"/>
                            </p:stCondLst>
                            <p:childTnLst>
                              <p:par>
                                <p:cTn fill="hold" id="9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0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05">
                      <p:stCondLst>
                        <p:cond delay="indefinite"/>
                      </p:stCondLst>
                      <p:childTnLst>
                        <p:par>
                          <p:cTn fill="freeze" id="106">
                            <p:stCondLst>
                              <p:cond delay="0"/>
                            </p:stCondLst>
                            <p:childTnLst>
                              <p:par>
                                <p:cTn fill="hold" id="10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0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1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11">
                      <p:stCondLst>
                        <p:cond delay="indefinite"/>
                      </p:stCondLst>
                      <p:childTnLst>
                        <p:par>
                          <p:cTn fill="freeze" id="112">
                            <p:stCondLst>
                              <p:cond delay="0"/>
                            </p:stCondLst>
                            <p:childTnLst>
                              <p:par>
                                <p:cTn fill="hold" id="113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500" fill="freeze" id="114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freeze" id="115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17">
                      <p:stCondLst>
                        <p:cond delay="indefinite"/>
                      </p:stCondLst>
                      <p:childTnLst>
                        <p:par>
                          <p:cTn fill="freeze" id="118">
                            <p:stCondLst>
                              <p:cond delay="0"/>
                            </p:stCondLst>
                            <p:childTnLst>
                              <p:par>
                                <p:cTn fill="hold" id="1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21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22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25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26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27">
                      <p:stCondLst>
                        <p:cond delay="indefinite"/>
                      </p:stCondLst>
                      <p:childTnLst>
                        <p:par>
                          <p:cTn fill="freeze" id="128">
                            <p:stCondLst>
                              <p:cond delay="0"/>
                            </p:stCondLst>
                            <p:childTnLst>
                              <p:par>
                                <p:cTn fill="hold" id="1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31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2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33">
                      <p:stCondLst>
                        <p:cond delay="indefinite"/>
                      </p:stCondLst>
                      <p:childTnLst>
                        <p:par>
                          <p:cTn fill="freeze" id="134">
                            <p:stCondLst>
                              <p:cond delay="0"/>
                            </p:stCondLst>
                            <p:childTnLst>
                              <p:par>
                                <p:cTn fill="hold" id="1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37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8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41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42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43">
                      <p:stCondLst>
                        <p:cond delay="indefinite"/>
                      </p:stCondLst>
                      <p:childTnLst>
                        <p:par>
                          <p:cTn fill="freeze" id="144">
                            <p:stCondLst>
                              <p:cond delay="0"/>
                            </p:stCondLst>
                            <p:childTnLst>
                              <p:par>
                                <p:cTn fill="hold" id="1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47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48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49">
                      <p:stCondLst>
                        <p:cond delay="indefinite"/>
                      </p:stCondLst>
                      <p:childTnLst>
                        <p:par>
                          <p:cTn fill="freeze" id="150">
                            <p:stCondLst>
                              <p:cond delay="0"/>
                            </p:stCondLst>
                            <p:childTnLst>
                              <p:par>
                                <p:cTn fill="hold" id="1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3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54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55">
                      <p:stCondLst>
                        <p:cond delay="indefinite"/>
                      </p:stCondLst>
                      <p:childTnLst>
                        <p:par>
                          <p:cTn fill="freeze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61">
                      <p:stCondLst>
                        <p:cond delay="indefinite"/>
                      </p:stCondLst>
                      <p:childTnLst>
                        <p:par>
                          <p:cTn fill="freeze" id="162">
                            <p:stCondLst>
                              <p:cond delay="0"/>
                            </p:stCondLst>
                            <p:childTnLst>
                              <p:par>
                                <p:cTn fill="hold" id="1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65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6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67">
                      <p:stCondLst>
                        <p:cond delay="indefinite"/>
                      </p:stCondLst>
                      <p:childTnLst>
                        <p:par>
                          <p:cTn fill="freeze" id="168">
                            <p:stCondLst>
                              <p:cond delay="0"/>
                            </p:stCondLst>
                            <p:childTnLst>
                              <p:par>
                                <p:cTn fill="hold" id="1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71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72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75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76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7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8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8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185">
                      <p:stCondLst>
                        <p:cond delay="indefinite"/>
                      </p:stCondLst>
                      <p:childTnLst>
                        <p:par>
                          <p:cTn fill="freeze" id="186">
                            <p:stCondLst>
                              <p:cond delay="0"/>
                            </p:stCondLst>
                            <p:childTnLst>
                              <p:par>
                                <p:cTn fill="hold" id="18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8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9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93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94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97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98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01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02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History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68000" y="1620000"/>
            <a:ext cx="7488360" cy="445824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/>
              <a:t>50's to 80's of the 19th Century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Alan Turing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Noam Chomsky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NSA Operation „Ivy Bells“ - Soviet Underwater Communication Lines ( Déjà-vu ?)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Hand-Written Rules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Late 80's</a:t>
            </a:r>
            <a:endParaRPr/>
          </a:p>
          <a:p>
            <a:pPr lvl="1">
              <a:buFont typeface="Arial"/>
              <a:buChar char="-"/>
            </a:pPr>
            <a:r>
              <a:rPr lang="de-DE"/>
              <a:t>Machine Learning</a:t>
            </a:r>
            <a:endParaRPr/>
          </a:p>
          <a:p>
            <a:pPr>
              <a:buFont charset="2" typeface="Wingdings"/>
              <a:buChar char=""/>
            </a:pPr>
            <a:r>
              <a:rPr lang="de-DE"/>
              <a:t>For a deeper look, consider wikipedia (as I do :-) )</a:t>
            </a:r>
            <a:endParaRPr/>
          </a:p>
        </p:txBody>
      </p:sp>
    </p:spTree>
  </p:cSld>
  <p:timing>
    <p:tnLst>
      <p:par>
        <p:cTn dur="indefinite" id="203" nodeType="tmRoot" restart="never">
          <p:childTnLst>
            <p:seq>
              <p:cTn id="204" nodeType="mainSeq">
                <p:childTnLst>
                  <p:par>
                    <p:cTn fill="freeze" id="205">
                      <p:stCondLst>
                        <p:cond delay="indefinite"/>
                      </p:stCondLst>
                      <p:childTnLst>
                        <p:par>
                          <p:cTn fill="freeze" id="206">
                            <p:stCondLst>
                              <p:cond delay="0"/>
                            </p:stCondLst>
                            <p:childTnLst>
                              <p:par>
                                <p:cTn fill="hold" id="20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09"/>
                                        <p:tgtEl>
                                          <p:spTgt spid="105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10"/>
                                        <p:tgtEl>
                                          <p:spTgt spid="105">
                                            <p:txEl>
                                              <p:pRg end="3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11">
                      <p:stCondLst>
                        <p:cond delay="indefinite"/>
                      </p:stCondLst>
                      <p:childTnLst>
                        <p:par>
                          <p:cTn fill="freeze" id="212">
                            <p:stCondLst>
                              <p:cond delay="0"/>
                            </p:stCondLst>
                            <p:childTnLst>
                              <p:par>
                                <p:cTn fill="hold" id="2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5" st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15"/>
                                        <p:tgtEl>
                                          <p:spTgt spid="105">
                                            <p:txEl>
                                              <p:pRg end="45" st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16"/>
                                        <p:tgtEl>
                                          <p:spTgt spid="105">
                                            <p:txEl>
                                              <p:pRg end="45" st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17">
                      <p:stCondLst>
                        <p:cond delay="indefinite"/>
                      </p:stCondLst>
                      <p:childTnLst>
                        <p:par>
                          <p:cTn fill="freeze" id="218">
                            <p:stCondLst>
                              <p:cond delay="0"/>
                            </p:stCondLst>
                            <p:childTnLst>
                              <p:par>
                                <p:cTn fill="hold" id="2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8" st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21"/>
                                        <p:tgtEl>
                                          <p:spTgt spid="105">
                                            <p:txEl>
                                              <p:pRg end="58" st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22"/>
                                        <p:tgtEl>
                                          <p:spTgt spid="105">
                                            <p:txEl>
                                              <p:pRg end="58" st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23">
                      <p:stCondLst>
                        <p:cond delay="indefinite"/>
                      </p:stCondLst>
                      <p:childTnLst>
                        <p:par>
                          <p:cTn fill="freeze" id="224">
                            <p:stCondLst>
                              <p:cond delay="0"/>
                            </p:stCondLst>
                            <p:childTnLst>
                              <p:par>
                                <p:cTn fill="hold" id="2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37" st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27"/>
                                        <p:tgtEl>
                                          <p:spTgt spid="105">
                                            <p:txEl>
                                              <p:pRg end="137" st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28"/>
                                        <p:tgtEl>
                                          <p:spTgt spid="105">
                                            <p:txEl>
                                              <p:pRg end="137" st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29">
                      <p:stCondLst>
                        <p:cond delay="indefinite"/>
                      </p:stCondLst>
                      <p:childTnLst>
                        <p:par>
                          <p:cTn fill="freeze" id="230">
                            <p:stCondLst>
                              <p:cond delay="0"/>
                            </p:stCondLst>
                            <p:childTnLst>
                              <p:par>
                                <p:cTn fill="hold" id="2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56" st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33"/>
                                        <p:tgtEl>
                                          <p:spTgt spid="105">
                                            <p:txEl>
                                              <p:pRg end="156" st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34"/>
                                        <p:tgtEl>
                                          <p:spTgt spid="105">
                                            <p:txEl>
                                              <p:pRg end="156" st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35">
                      <p:stCondLst>
                        <p:cond delay="indefinite"/>
                      </p:stCondLst>
                      <p:childTnLst>
                        <p:par>
                          <p:cTn fill="freeze" id="236">
                            <p:stCondLst>
                              <p:cond delay="0"/>
                            </p:stCondLst>
                            <p:childTnLst>
                              <p:par>
                                <p:cTn fill="hold" id="2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66" st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39"/>
                                        <p:tgtEl>
                                          <p:spTgt spid="105">
                                            <p:txEl>
                                              <p:pRg end="166" st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40"/>
                                        <p:tgtEl>
                                          <p:spTgt spid="105">
                                            <p:txEl>
                                              <p:pRg end="166" st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41">
                      <p:stCondLst>
                        <p:cond delay="indefinite"/>
                      </p:stCondLst>
                      <p:childTnLst>
                        <p:par>
                          <p:cTn fill="freeze" id="242">
                            <p:stCondLst>
                              <p:cond delay="0"/>
                            </p:stCondLst>
                            <p:childTnLst>
                              <p:par>
                                <p:cTn fill="hold" id="2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83" st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45"/>
                                        <p:tgtEl>
                                          <p:spTgt spid="105">
                                            <p:txEl>
                                              <p:pRg end="183" st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46"/>
                                        <p:tgtEl>
                                          <p:spTgt spid="105">
                                            <p:txEl>
                                              <p:pRg end="183" st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47">
                      <p:stCondLst>
                        <p:cond delay="indefinite"/>
                      </p:stCondLst>
                      <p:childTnLst>
                        <p:par>
                          <p:cTn fill="freeze" id="248">
                            <p:stCondLst>
                              <p:cond delay="0"/>
                            </p:stCondLst>
                            <p:childTnLst>
                              <p:par>
                                <p:cTn fill="hold" id="2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36" st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51"/>
                                        <p:tgtEl>
                                          <p:spTgt spid="105">
                                            <p:txEl>
                                              <p:pRg end="236" st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52"/>
                                        <p:tgtEl>
                                          <p:spTgt spid="105">
                                            <p:txEl>
                                              <p:pRg end="236" st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Linguistics (little freshup)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Part Of Speech (Wortarten)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Noun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Pronoun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Adjective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Verb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Adverb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Preposition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Conjunction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Interjection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But there are more subtypes</a:t>
            </a:r>
            <a:endParaRPr/>
          </a:p>
        </p:txBody>
      </p:sp>
    </p:spTree>
  </p:cSld>
  <p:timing>
    <p:tnLst>
      <p:par>
        <p:cTn dur="indefinite" id="253" nodeType="tmRoot" restart="never">
          <p:childTnLst>
            <p:seq>
              <p:cTn id="2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Linguistics (little freshup)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68000" y="1620000"/>
            <a:ext cx="7488360" cy="38419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Words or Phrases have a „Head“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What??</a:t>
            </a:r>
            <a:endParaRPr/>
          </a:p>
        </p:txBody>
      </p:sp>
      <p:pic>
        <p:nvPicPr>
          <p:cNvPr descr="" id="11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19160" y="1987560"/>
            <a:ext cx="1860840" cy="2872440"/>
          </a:xfrm>
          <a:prstGeom prst="rect">
            <a:avLst/>
          </a:prstGeom>
        </p:spPr>
      </p:pic>
      <p:sp>
        <p:nvSpPr>
          <p:cNvPr id="111" name="TextShape 3"/>
          <p:cNvSpPr txBox="1"/>
          <p:nvPr/>
        </p:nvSpPr>
        <p:spPr>
          <a:xfrm>
            <a:off x="4500000" y="2340000"/>
            <a:ext cx="3780000" cy="1919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de-DE" sz="2000"/>
              <a:t>It determines the syntactic type of the word/phrase</a:t>
            </a:r>
            <a:endParaRPr/>
          </a:p>
          <a:p>
            <a:endParaRPr/>
          </a:p>
          <a:p>
            <a:r>
              <a:rPr lang="de-DE" sz="2000"/>
              <a:t>Examples:</a:t>
            </a:r>
            <a:endParaRPr/>
          </a:p>
          <a:p>
            <a:r>
              <a:rPr lang="de-DE" sz="2000"/>
              <a:t>	</a:t>
            </a:r>
            <a:r>
              <a:rPr lang="de-DE" sz="2000"/>
              <a:t>Big red </a:t>
            </a:r>
            <a:r>
              <a:rPr b="1" lang="de-DE" sz="2000"/>
              <a:t>dog</a:t>
            </a:r>
            <a:endParaRPr/>
          </a:p>
          <a:p>
            <a:r>
              <a:rPr lang="de-DE" sz="2000"/>
              <a:t>	</a:t>
            </a:r>
            <a:r>
              <a:rPr lang="de-DE" sz="2000"/>
              <a:t>bird</a:t>
            </a:r>
            <a:r>
              <a:rPr b="1" lang="de-DE" sz="2000"/>
              <a:t>song</a:t>
            </a:r>
            <a:endParaRPr/>
          </a:p>
        </p:txBody>
      </p:sp>
      <p:sp>
        <p:nvSpPr>
          <p:cNvPr id="112" name="TextShape 4"/>
          <p:cNvSpPr txBox="1"/>
          <p:nvPr/>
        </p:nvSpPr>
        <p:spPr>
          <a:xfrm>
            <a:off x="1980000" y="4500000"/>
            <a:ext cx="198000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de-DE"/>
              <a:t>NOAM CHOMSKY</a:t>
            </a:r>
            <a:endParaRPr/>
          </a:p>
        </p:txBody>
      </p:sp>
    </p:spTree>
  </p:cSld>
  <p:timing>
    <p:tnLst>
      <p:par>
        <p:cTn dur="indefinite" id="255" nodeType="tmRoot" restart="never">
          <p:childTnLst>
            <p:seq>
              <p:cTn id="256" nodeType="mainSeq">
                <p:childTnLst>
                  <p:par>
                    <p:cTn fill="freeze" id="257">
                      <p:stCondLst>
                        <p:cond delay="indefinite"/>
                      </p:stCondLst>
                      <p:childTnLst>
                        <p:par>
                          <p:cTn fill="freeze" id="258">
                            <p:stCondLst>
                              <p:cond delay="0"/>
                            </p:stCondLst>
                            <p:childTnLst>
                              <p:par>
                                <p:cTn fill="hold" id="2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61"/>
                                        <p:tgtEl>
                                          <p:spTgt spid="109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62"/>
                                        <p:tgtEl>
                                          <p:spTgt spid="109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63">
                      <p:stCondLst>
                        <p:cond delay="indefinite"/>
                      </p:stCondLst>
                      <p:childTnLst>
                        <p:par>
                          <p:cTn fill="freeze" id="264">
                            <p:stCondLst>
                              <p:cond delay="0"/>
                            </p:stCondLst>
                            <p:childTnLst>
                              <p:par>
                                <p:cTn fill="hold" id="26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8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67"/>
                                        <p:tgtEl>
                                          <p:spTgt spid="109">
                                            <p:txEl>
                                              <p:pRg end="38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68"/>
                                        <p:tgtEl>
                                          <p:spTgt spid="109">
                                            <p:txEl>
                                              <p:pRg end="38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72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73">
                      <p:stCondLst>
                        <p:cond delay="indefinite"/>
                      </p:stCondLst>
                      <p:childTnLst>
                        <p:par>
                          <p:cTn fill="freeze" id="274">
                            <p:stCondLst>
                              <p:cond delay="0"/>
                            </p:stCondLst>
                            <p:childTnLst>
                              <p:par>
                                <p:cTn fill="hold" id="27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7"/>
                                        <p:tgtEl>
                                          <p:spTgt spid="112">
                                            <p:txEl>
                                              <p:pRg end="1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78"/>
                                        <p:tgtEl>
                                          <p:spTgt spid="112">
                                            <p:txEl>
                                              <p:pRg end="1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79">
                      <p:stCondLst>
                        <p:cond delay="indefinite"/>
                      </p:stCondLst>
                      <p:childTnLst>
                        <p:par>
                          <p:cTn fill="freeze" id="280">
                            <p:stCondLst>
                              <p:cond delay="0"/>
                            </p:stCondLst>
                            <p:childTnLst>
                              <p:par>
                                <p:cTn fill="hold" id="28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83"/>
                                        <p:tgtEl>
                                          <p:spTgt spid="111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84"/>
                                        <p:tgtEl>
                                          <p:spTgt spid="111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85">
                      <p:stCondLst>
                        <p:cond delay="indefinite"/>
                      </p:stCondLst>
                      <p:childTnLst>
                        <p:par>
                          <p:cTn fill="freeze" id="286">
                            <p:stCondLst>
                              <p:cond delay="0"/>
                            </p:stCondLst>
                            <p:childTnLst>
                              <p:par>
                                <p:cTn fill="hold" id="28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63" st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89"/>
                                        <p:tgtEl>
                                          <p:spTgt spid="111">
                                            <p:txEl>
                                              <p:pRg end="63" st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90"/>
                                        <p:tgtEl>
                                          <p:spTgt spid="111">
                                            <p:txEl>
                                              <p:pRg end="63" st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91">
                      <p:stCondLst>
                        <p:cond delay="indefinite"/>
                      </p:stCondLst>
                      <p:childTnLst>
                        <p:par>
                          <p:cTn fill="freeze" id="292">
                            <p:stCondLst>
                              <p:cond delay="0"/>
                            </p:stCondLst>
                            <p:childTnLst>
                              <p:par>
                                <p:cTn fill="hold" id="29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76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95"/>
                                        <p:tgtEl>
                                          <p:spTgt spid="111">
                                            <p:txEl>
                                              <p:pRg end="76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96"/>
                                        <p:tgtEl>
                                          <p:spTgt spid="111">
                                            <p:txEl>
                                              <p:pRg end="76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297">
                      <p:stCondLst>
                        <p:cond delay="indefinite"/>
                      </p:stCondLst>
                      <p:childTnLst>
                        <p:par>
                          <p:cTn fill="freeze" id="298">
                            <p:stCondLst>
                              <p:cond delay="0"/>
                            </p:stCondLst>
                            <p:childTnLst>
                              <p:par>
                                <p:cTn fill="hold" id="29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86" st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01"/>
                                        <p:tgtEl>
                                          <p:spTgt spid="111">
                                            <p:txEl>
                                              <p:pRg end="86" st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02"/>
                                        <p:tgtEl>
                                          <p:spTgt spid="111">
                                            <p:txEl>
                                              <p:pRg end="86" st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openNLP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68000" y="1620000"/>
            <a:ext cx="7488360" cy="445500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r>
              <a:rPr lang="de-DE" sz="2400"/>
              <a:t>Implemented in java</a:t>
            </a:r>
            <a:endParaRPr/>
          </a:p>
          <a:p>
            <a:pPr>
              <a:buFont charset="2" typeface="Wingdings"/>
              <a:buChar char=""/>
            </a:pPr>
            <a:r>
              <a:rPr lang="de-DE" sz="2400"/>
              <a:t>Apache License 2.0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endParaRPr/>
          </a:p>
        </p:txBody>
      </p:sp>
      <p:pic>
        <p:nvPicPr>
          <p:cNvPr descr="" id="11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40000" y="1800000"/>
            <a:ext cx="7488360" cy="710640"/>
          </a:xfrm>
          <a:prstGeom prst="rect">
            <a:avLst/>
          </a:prstGeom>
        </p:spPr>
      </p:pic>
      <p:pic>
        <p:nvPicPr>
          <p:cNvPr descr="" id="1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52960" y="2700000"/>
            <a:ext cx="4127040" cy="95220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663200" y="281160"/>
            <a:ext cx="6293160" cy="642600"/>
          </a:xfrm>
          <a:prstGeom prst="rect">
            <a:avLst/>
          </a:prstGeom>
        </p:spPr>
        <p:txBody>
          <a:bodyPr anchor="ctr" bIns="46800" lIns="90000" rIns="90000" tIns="46800" wrap="none"/>
          <a:p>
            <a:r>
              <a:rPr lang="de-DE"/>
              <a:t>Part-Of-Speech Tagging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68000" y="1620000"/>
            <a:ext cx="7488360" cy="4146120"/>
          </a:xfrm>
          <a:prstGeom prst="rect">
            <a:avLst/>
          </a:prstGeom>
        </p:spPr>
        <p:txBody>
          <a:bodyPr bIns="0" lIns="0" rIns="0" tIns="0" wrap="none"/>
          <a:p>
            <a:pPr>
              <a:buFont charset="2" typeface="Wingdings"/>
              <a:buChar char=""/>
            </a:pPr>
            <a:r>
              <a:rPr lang="de-DE" sz="2000"/>
              <a:t>„</a:t>
            </a:r>
            <a:r>
              <a:rPr lang="de-DE" sz="2000"/>
              <a:t>Mark left the window open to your left.“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How to tag „left“?</a:t>
            </a:r>
            <a:endParaRPr/>
          </a:p>
          <a:p>
            <a:pPr>
              <a:buFont charset="2" typeface="Wingdings"/>
              <a:buChar char=""/>
            </a:pPr>
            <a:endParaRPr/>
          </a:p>
          <a:p>
            <a:pPr>
              <a:buFont charset="2" typeface="Wingdings"/>
              <a:buChar char=""/>
            </a:pPr>
            <a:r>
              <a:rPr lang="de-DE" sz="2000"/>
              <a:t>Generally 2 types of approaches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Rule-based</a:t>
            </a:r>
            <a:endParaRPr/>
          </a:p>
          <a:p>
            <a:pPr lvl="2">
              <a:buFont typeface="Arial"/>
              <a:buChar char="•"/>
            </a:pPr>
            <a:r>
              <a:rPr lang="de-DE" sz="2000"/>
              <a:t>There are many, e.g. [Brill1992]</a:t>
            </a:r>
            <a:endParaRPr/>
          </a:p>
          <a:p>
            <a:pPr lvl="1">
              <a:buFont typeface="Arial"/>
              <a:buChar char="-"/>
            </a:pPr>
            <a:r>
              <a:rPr lang="de-DE" sz="2000"/>
              <a:t>Stochastic</a:t>
            </a:r>
            <a:endParaRPr/>
          </a:p>
          <a:p>
            <a:pPr lvl="2">
              <a:buFont typeface="Arial"/>
              <a:buChar char="•"/>
            </a:pPr>
            <a:r>
              <a:rPr lang="de-DE" sz="2000"/>
              <a:t>e.g. k-breadth first search described in [Adwait1998]</a:t>
            </a:r>
            <a:endParaRPr/>
          </a:p>
          <a:p>
            <a:pPr lvl="2">
              <a:buFont typeface="Arial"/>
              <a:buChar char="•"/>
            </a:pPr>
            <a:r>
              <a:rPr lang="de-DE" sz="2000"/>
              <a:t>and used in openNLP</a:t>
            </a:r>
            <a:endParaRPr/>
          </a:p>
          <a:p>
            <a:pPr lvl="1">
              <a:buFont typeface="Arial"/>
              <a:buChar char="-"/>
            </a:pPr>
            <a:endParaRPr/>
          </a:p>
        </p:txBody>
      </p:sp>
    </p:spTree>
  </p:cSld>
  <p:timing>
    <p:tnLst>
      <p:par>
        <p:cTn dur="indefinite" id="303" nodeType="tmRoot" restart="never">
          <p:childTnLst>
            <p:seq>
              <p:cTn id="304" nodeType="mainSeq">
                <p:childTnLst>
                  <p:par>
                    <p:cTn fill="freeze" id="305">
                      <p:stCondLst>
                        <p:cond delay="indefinite"/>
                      </p:stCondLst>
                      <p:childTnLst>
                        <p:par>
                          <p:cTn fill="freeze" id="306">
                            <p:stCondLst>
                              <p:cond delay="0"/>
                            </p:stCondLst>
                            <p:childTnLst>
                              <p:par>
                                <p:cTn fill="hold" id="30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09"/>
                                        <p:tgtEl>
                                          <p:spTgt spid="118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10"/>
                                        <p:tgtEl>
                                          <p:spTgt spid="118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11">
                      <p:stCondLst>
                        <p:cond delay="indefinite"/>
                      </p:stCondLst>
                      <p:childTnLst>
                        <p:par>
                          <p:cTn fill="freeze" id="312">
                            <p:stCondLst>
                              <p:cond delay="0"/>
                            </p:stCondLst>
                            <p:childTnLst>
                              <p:par>
                                <p:cTn fill="hold" id="3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2" st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15"/>
                                        <p:tgtEl>
                                          <p:spTgt spid="118">
                                            <p:txEl>
                                              <p:pRg end="62" st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16"/>
                                        <p:tgtEl>
                                          <p:spTgt spid="118">
                                            <p:txEl>
                                              <p:pRg end="62" st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17">
                      <p:stCondLst>
                        <p:cond delay="indefinite"/>
                      </p:stCondLst>
                      <p:childTnLst>
                        <p:par>
                          <p:cTn fill="freeze" id="318">
                            <p:stCondLst>
                              <p:cond delay="0"/>
                            </p:stCondLst>
                            <p:childTnLst>
                              <p:par>
                                <p:cTn fill="hold" id="3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95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21"/>
                                        <p:tgtEl>
                                          <p:spTgt spid="118">
                                            <p:txEl>
                                              <p:pRg end="95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22"/>
                                        <p:tgtEl>
                                          <p:spTgt spid="118">
                                            <p:txEl>
                                              <p:pRg end="95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23">
                      <p:stCondLst>
                        <p:cond delay="indefinite"/>
                      </p:stCondLst>
                      <p:childTnLst>
                        <p:par>
                          <p:cTn fill="freeze" id="324">
                            <p:stCondLst>
                              <p:cond delay="0"/>
                            </p:stCondLst>
                            <p:childTnLst>
                              <p:par>
                                <p:cTn fill="hold" id="3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06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27"/>
                                        <p:tgtEl>
                                          <p:spTgt spid="118">
                                            <p:txEl>
                                              <p:pRg end="106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28"/>
                                        <p:tgtEl>
                                          <p:spTgt spid="118">
                                            <p:txEl>
                                              <p:pRg end="106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39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31"/>
                                        <p:tgtEl>
                                          <p:spTgt spid="118">
                                            <p:txEl>
                                              <p:pRg end="139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32"/>
                                        <p:tgtEl>
                                          <p:spTgt spid="118">
                                            <p:txEl>
                                              <p:pRg end="139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333">
                      <p:stCondLst>
                        <p:cond delay="indefinite"/>
                      </p:stCondLst>
                      <p:childTnLst>
                        <p:par>
                          <p:cTn fill="freeze" id="334">
                            <p:stCondLst>
                              <p:cond delay="0"/>
                            </p:stCondLst>
                            <p:childTnLst>
                              <p:par>
                                <p:cTn fill="hold" id="3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50" st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37"/>
                                        <p:tgtEl>
                                          <p:spTgt spid="118">
                                            <p:txEl>
                                              <p:pRg end="150" st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38"/>
                                        <p:tgtEl>
                                          <p:spTgt spid="118">
                                            <p:txEl>
                                              <p:pRg end="150" st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04" st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41"/>
                                        <p:tgtEl>
                                          <p:spTgt spid="118">
                                            <p:txEl>
                                              <p:pRg end="204" st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42"/>
                                        <p:tgtEl>
                                          <p:spTgt spid="118">
                                            <p:txEl>
                                              <p:pRg end="204" st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24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45"/>
                                        <p:tgtEl>
                                          <p:spTgt spid="118">
                                            <p:txEl>
                                              <p:pRg end="224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46"/>
                                        <p:tgtEl>
                                          <p:spTgt spid="118">
                                            <p:txEl>
                                              <p:pRg end="224" st="2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