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4331" r:id="rId2"/>
  </p:sldMasterIdLst>
  <p:notesMasterIdLst>
    <p:notesMasterId r:id="rId17"/>
  </p:notesMasterIdLst>
  <p:handoutMasterIdLst>
    <p:handoutMasterId r:id="rId18"/>
  </p:handoutMasterIdLst>
  <p:sldIdLst>
    <p:sldId id="318" r:id="rId3"/>
    <p:sldId id="666" r:id="rId4"/>
    <p:sldId id="636" r:id="rId5"/>
    <p:sldId id="660" r:id="rId6"/>
    <p:sldId id="661" r:id="rId7"/>
    <p:sldId id="663" r:id="rId8"/>
    <p:sldId id="662" r:id="rId9"/>
    <p:sldId id="664" r:id="rId10"/>
    <p:sldId id="667" r:id="rId11"/>
    <p:sldId id="665" r:id="rId12"/>
    <p:sldId id="668" r:id="rId13"/>
    <p:sldId id="672" r:id="rId14"/>
    <p:sldId id="670" r:id="rId15"/>
    <p:sldId id="671" r:id="rId16"/>
  </p:sldIdLst>
  <p:sldSz cx="9144000" cy="6858000" type="screen4x3"/>
  <p:notesSz cx="7099300" cy="10234613"/>
  <p:defaultTextStyle>
    <a:defPPr>
      <a:defRPr lang="en-GB"/>
    </a:defPPr>
    <a:lvl1pPr algn="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FF8181"/>
    <a:srgbClr val="FFF5C9"/>
    <a:srgbClr val="FFE05B"/>
    <a:srgbClr val="C8C8C8"/>
    <a:srgbClr val="165150"/>
    <a:srgbClr val="CFCFC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820" autoAdjust="0"/>
    <p:restoredTop sz="87744" autoAdjust="0"/>
  </p:normalViewPr>
  <p:slideViewPr>
    <p:cSldViewPr>
      <p:cViewPr>
        <p:scale>
          <a:sx n="66" d="100"/>
          <a:sy n="66" d="100"/>
        </p:scale>
        <p:origin x="-3354" y="-1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8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11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11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ED6B7617-5B4E-45E2-BA17-17FC0D558766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163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fld id="{EBD674B5-41C3-4340-9AA9-2CAD6A562B81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99510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1656349E-97AA-43EE-8388-B8D5802B515C}" type="slidenum">
              <a:rPr lang="en-GB" sz="1300" smtClean="0"/>
              <a:pPr eaLnBrk="1" hangingPunct="1"/>
              <a:t>1</a:t>
            </a:fld>
            <a:endParaRPr lang="en-GB" sz="1300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D674B5-41C3-4340-9AA9-2CAD6A562B81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54859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D674B5-41C3-4340-9AA9-2CAD6A562B81}" type="slidenum">
              <a:rPr lang="en-GB" smtClean="0"/>
              <a:pPr>
                <a:defRPr/>
              </a:pPr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54859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D674B5-41C3-4340-9AA9-2CAD6A562B81}" type="slidenum">
              <a:rPr lang="en-GB" smtClean="0"/>
              <a:pPr>
                <a:defRPr/>
              </a:pPr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54859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D674B5-41C3-4340-9AA9-2CAD6A562B81}" type="slidenum">
              <a:rPr lang="en-GB" smtClean="0"/>
              <a:pPr>
                <a:defRPr/>
              </a:pPr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54859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D674B5-41C3-4340-9AA9-2CAD6A562B81}" type="slidenum">
              <a:rPr lang="en-GB" smtClean="0"/>
              <a:pPr>
                <a:defRPr/>
              </a:pPr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54859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D674B5-41C3-4340-9AA9-2CAD6A562B81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54859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D674B5-41C3-4340-9AA9-2CAD6A562B81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54859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D674B5-41C3-4340-9AA9-2CAD6A562B81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54859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D674B5-41C3-4340-9AA9-2CAD6A562B81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54859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D674B5-41C3-4340-9AA9-2CAD6A562B81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54859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D674B5-41C3-4340-9AA9-2CAD6A562B81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54859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D674B5-41C3-4340-9AA9-2CAD6A562B81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54859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D674B5-41C3-4340-9AA9-2CAD6A562B81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5485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6"/>
          <p:cNvSpPr>
            <a:spLocks noChangeArrowheads="1"/>
          </p:cNvSpPr>
          <p:nvPr userDrawn="1"/>
        </p:nvSpPr>
        <p:spPr bwMode="gray">
          <a:xfrm>
            <a:off x="490538" y="6215063"/>
            <a:ext cx="7596187" cy="42862"/>
          </a:xfrm>
          <a:prstGeom prst="rect">
            <a:avLst/>
          </a:prstGeom>
          <a:solidFill>
            <a:srgbClr val="A5A5A5"/>
          </a:solidFill>
          <a:ln>
            <a:noFill/>
          </a:ln>
          <a:extLst>
            <a:ext uri="{91240B29-F687-4F45-9708-019B960494DF}">
              <a14:hiddenLine xmlns:a14="http://schemas.microsoft.com/office/drawing/2010/main" w="571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  <p:pic>
        <p:nvPicPr>
          <p:cNvPr id="5" name="Picture 25" descr="Uni_Logo_E2_A4_CMYK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1175" y="5483225"/>
            <a:ext cx="857250" cy="122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762000" y="1905000"/>
            <a:ext cx="7620000" cy="1143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025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505200"/>
            <a:ext cx="6096000" cy="14478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BA1ACA95-96F5-4EE4-9B77-8F9121C8F5E0}" type="datetime1">
              <a:rPr lang="en-US" smtClean="0"/>
              <a:t>10/29/2013</a:t>
            </a:fld>
            <a:endParaRPr lang="en-GB" dirty="0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018971" y="6248400"/>
            <a:ext cx="3305629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fr-FR" smtClean="0"/>
              <a:t>Information Extraction Seminar, WS 2013/2014</a:t>
            </a:r>
            <a:endParaRPr lang="en-GB" dirty="0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31EB0432-D87F-44DB-8A89-89567E8BAE1F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42683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E45BB-A820-4BC6-9F3F-75065AF5CA5F}" type="datetime1">
              <a:rPr lang="en-US" smtClean="0"/>
              <a:t>10/29/2013</a:t>
            </a:fld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Information Extraction Seminar, WS 2013/2014</a:t>
            </a:r>
            <a:endParaRPr lang="en-GB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377DD-1A93-492C-8081-375959E9CC74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338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53150" y="304800"/>
            <a:ext cx="18478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3911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898B1-6557-41E8-9D4B-E6ABD4366093}" type="datetime1">
              <a:rPr lang="en-US" smtClean="0"/>
              <a:t>10/29/2013</a:t>
            </a:fld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Information Extraction Seminar, WS 2013/2014</a:t>
            </a:r>
            <a:endParaRPr lang="en-GB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A7745-0C62-4984-8536-0FEF55B39CB7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92320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B909C-4228-4337-8095-9D94391D138A}" type="datetime1">
              <a:rPr lang="en-US" smtClean="0"/>
              <a:t>10/29/2013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Information Extraction Seminar, WS 2013/2014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038C8-373A-42C3-89D7-06C97056692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21742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0FCAA-A47F-4FF6-A398-03C658FF5648}" type="datetime1">
              <a:rPr lang="en-US" smtClean="0"/>
              <a:t>10/29/2013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Information Extraction Seminar, WS 2013/2014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CCA56-63FF-4C87-A4C9-61798E806C7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86958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23E94-F969-474E-B4F6-A7AE48B29D4D}" type="datetime1">
              <a:rPr lang="en-US" smtClean="0"/>
              <a:t>10/29/2013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Information Extraction Seminar, WS 2013/2014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5C329-E92B-45C3-9264-3216D3CDF06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55215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53CD0-8F40-4F6D-BC30-61BCB8B5A9A7}" type="datetime1">
              <a:rPr lang="en-US" smtClean="0"/>
              <a:t>10/29/2013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Information Extraction Seminar, WS 2013/2014</a:t>
            </a: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F0FCFD-E675-459F-960C-A8AFBCB2252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71689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8D71F-436F-4FFB-9459-DDA6733AB7BD}" type="datetime1">
              <a:rPr lang="en-US" smtClean="0"/>
              <a:t>10/29/2013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Information Extraction Seminar, WS 2013/2014</a:t>
            </a: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80A3E-A382-49EC-9DE7-F831D46857A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73509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A1CA2-95EA-4F87-8C65-B0F1342538E6}" type="datetime1">
              <a:rPr lang="en-US" smtClean="0"/>
              <a:t>10/29/2013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Information Extraction Seminar, WS 2013/2014</a:t>
            </a: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5C3B1-D063-424A-895A-3BE75273331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39185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BAED0-5C06-4DD5-8935-7F884437637D}" type="datetime1">
              <a:rPr lang="en-US" smtClean="0"/>
              <a:t>10/29/2013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Information Extraction Seminar, WS 2013/2014</a:t>
            </a: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84BD3-A77D-4E81-BE02-35827C3BF90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18446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8F3F4-9482-4EEC-B335-E90276836561}" type="datetime1">
              <a:rPr lang="en-US" smtClean="0"/>
              <a:t>10/29/2013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Information Extraction Seminar, WS 2013/2014</a:t>
            </a: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D8670-95FE-4115-9674-3C0EFB3CB02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9910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DE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533400" y="6477000"/>
            <a:ext cx="1905000" cy="304800"/>
          </a:xfrm>
        </p:spPr>
        <p:txBody>
          <a:bodyPr/>
          <a:lstStyle/>
          <a:p>
            <a:pPr>
              <a:defRPr/>
            </a:pPr>
            <a:fld id="{F6DAFCA4-3BCD-484C-8686-E3F7925FC9CD}" type="datetime1">
              <a:rPr lang="en-US" smtClean="0"/>
              <a:t>10/29/2013</a:t>
            </a:fld>
            <a:endParaRPr lang="en-GB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2590800" y="6476999"/>
            <a:ext cx="3962400" cy="304801"/>
          </a:xfrm>
        </p:spPr>
        <p:txBody>
          <a:bodyPr/>
          <a:lstStyle/>
          <a:p>
            <a:pPr>
              <a:defRPr/>
            </a:pPr>
            <a:r>
              <a:rPr lang="fr-FR" smtClean="0"/>
              <a:t>Information Extraction Seminar, WS 2013/2014</a:t>
            </a:r>
            <a:endParaRPr lang="en-GB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705600" y="6477000"/>
            <a:ext cx="1447800" cy="304800"/>
          </a:xfrm>
        </p:spPr>
        <p:txBody>
          <a:bodyPr/>
          <a:lstStyle/>
          <a:p>
            <a:pPr>
              <a:defRPr/>
            </a:pPr>
            <a:fld id="{4A4AB169-6EAD-415E-951B-EBF2B7BF8E76}" type="slidenum">
              <a:rPr lang="en-GB" smtClean="0"/>
              <a:pPr>
                <a:defRPr/>
              </a:pPr>
              <a:t>‹Nr.›</a:t>
            </a:fld>
            <a:endParaRPr lang="en-GB" dirty="0"/>
          </a:p>
        </p:txBody>
      </p:sp>
      <p:sp>
        <p:nvSpPr>
          <p:cNvPr id="10" name="Rectangle 26"/>
          <p:cNvSpPr>
            <a:spLocks noChangeArrowheads="1"/>
          </p:cNvSpPr>
          <p:nvPr userDrawn="1"/>
        </p:nvSpPr>
        <p:spPr bwMode="gray">
          <a:xfrm>
            <a:off x="490538" y="6400800"/>
            <a:ext cx="7596187" cy="42862"/>
          </a:xfrm>
          <a:prstGeom prst="rect">
            <a:avLst/>
          </a:prstGeom>
          <a:solidFill>
            <a:srgbClr val="A5A5A5"/>
          </a:solidFill>
          <a:ln>
            <a:noFill/>
          </a:ln>
          <a:extLst>
            <a:ext uri="{91240B29-F687-4F45-9708-019B960494DF}">
              <a14:hiddenLine xmlns:a14="http://schemas.microsoft.com/office/drawing/2010/main" w="571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91006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CFF52-9C04-4746-B6F4-2209F924BE54}" type="datetime1">
              <a:rPr lang="en-US" smtClean="0"/>
              <a:t>10/29/2013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Information Extraction Seminar, WS 2013/2014</a:t>
            </a: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8A5E90-6AAB-41CC-9457-7F3D4B04A82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25836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88E75-805F-4A04-A8F2-2D4FD608EF60}" type="datetime1">
              <a:rPr lang="en-US" smtClean="0"/>
              <a:t>10/29/2013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Information Extraction Seminar, WS 2013/2014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A72FE-B657-4DFF-8D6B-A295509A685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66164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5C28B-4521-4ABE-ACB9-F4D98150168A}" type="datetime1">
              <a:rPr lang="en-US" smtClean="0"/>
              <a:t>10/29/2013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Information Extraction Seminar, WS 2013/2014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80A34-9B12-48F4-BDA4-0E62E814ED9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0257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EA414-E598-4D63-95D6-9706974BB02B}" type="datetime1">
              <a:rPr lang="en-US" smtClean="0"/>
              <a:t>10/29/2013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Information Extraction Seminar, WS 2013/2014</a:t>
            </a: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E532E-B57D-4254-8F6B-9245A9A76FE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6726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5CC41-3E1C-4EB0-8BF1-D7754B5B8780}" type="datetime1">
              <a:rPr lang="en-US" smtClean="0"/>
              <a:t>10/29/2013</a:t>
            </a:fld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Information Extraction Seminar, WS 2013/2014</a:t>
            </a:r>
            <a:endParaRPr lang="en-GB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0F52B-397A-4D40-8043-5370875BD041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582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95400"/>
            <a:ext cx="36195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81500" y="1295400"/>
            <a:ext cx="36195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0ED7A-9704-4395-A809-39FF3D1312B8}" type="datetime1">
              <a:rPr lang="en-US" smtClean="0"/>
              <a:t>10/29/2013</a:t>
            </a:fld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Information Extraction Seminar, WS 2013/2014</a:t>
            </a:r>
            <a:endParaRPr lang="en-GB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D0984-3178-403E-AADC-99E8489E13FB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6588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F5A96-8A96-4F6D-B4A3-D56F3C73B159}" type="datetime1">
              <a:rPr lang="en-US" smtClean="0"/>
              <a:t>10/29/2013</a:t>
            </a:fld>
            <a:endParaRPr lang="en-GB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Information Extraction Seminar, WS 2013/2014</a:t>
            </a:r>
            <a:endParaRPr lang="en-GB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25BEC-991B-4567-A63D-4672AE86D4D5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7625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F6138-FD94-4CF1-983F-F0C0DFDE35FE}" type="datetime1">
              <a:rPr lang="en-US" smtClean="0"/>
              <a:t>10/29/2013</a:t>
            </a:fld>
            <a:endParaRPr lang="en-GB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Information Extraction Seminar, WS 2013/2014</a:t>
            </a:r>
            <a:endParaRPr lang="en-GB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E9EF7-CD09-4E3A-B3C1-237920C87E1C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7793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A153E-DCA3-49D5-949F-8560052CA2D1}" type="datetime1">
              <a:rPr lang="en-US" smtClean="0"/>
              <a:t>10/29/2013</a:t>
            </a:fld>
            <a:endParaRPr lang="en-GB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Information Extraction Seminar, WS 2013/2014</a:t>
            </a:r>
            <a:endParaRPr lang="en-GB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9650D-EE2B-41DB-BB91-ED980655BA8B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534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F70D29-3F88-46FB-8503-EEE9302F6CAC}" type="datetime1">
              <a:rPr lang="en-US" smtClean="0"/>
              <a:t>10/29/2013</a:t>
            </a:fld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Information Extraction Seminar, WS 2013/2014</a:t>
            </a:r>
            <a:endParaRPr lang="en-GB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308F8-E895-41F2-BBF3-730174DE267E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1262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75F74-8ED9-41AC-8B1B-A526EF247F95}" type="datetime1">
              <a:rPr lang="en-US" smtClean="0"/>
              <a:t>10/29/2013</a:t>
            </a:fld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Information Extraction Seminar, WS 2013/2014</a:t>
            </a:r>
            <a:endParaRPr lang="en-GB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5A4F59-BFC1-4606-9181-EBCC803AAF7D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3018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9"/>
          <p:cNvSpPr>
            <a:spLocks noChangeArrowheads="1"/>
          </p:cNvSpPr>
          <p:nvPr userDrawn="1"/>
        </p:nvSpPr>
        <p:spPr bwMode="auto">
          <a:xfrm>
            <a:off x="0" y="0"/>
            <a:ext cx="91440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391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295400"/>
            <a:ext cx="73914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922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fld id="{E7ABCBD5-12A9-4728-B8A4-CE17D2B2BE58}" type="datetime1">
              <a:rPr lang="en-US" smtClean="0"/>
              <a:t>10/29/2013</a:t>
            </a:fld>
            <a:endParaRPr lang="en-GB"/>
          </a:p>
        </p:txBody>
      </p:sp>
      <p:sp>
        <p:nvSpPr>
          <p:cNvPr id="922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smtClean="0"/>
              <a:t>Information Extraction Seminar, WS 2013/2014</a:t>
            </a:r>
            <a:endParaRPr lang="en-GB"/>
          </a:p>
        </p:txBody>
      </p:sp>
      <p:sp>
        <p:nvSpPr>
          <p:cNvPr id="1031" name="Rectangle 22"/>
          <p:cNvSpPr>
            <a:spLocks noChangeArrowheads="1"/>
          </p:cNvSpPr>
          <p:nvPr userDrawn="1"/>
        </p:nvSpPr>
        <p:spPr bwMode="gray">
          <a:xfrm>
            <a:off x="523875" y="1004888"/>
            <a:ext cx="7596188" cy="44450"/>
          </a:xfrm>
          <a:prstGeom prst="rect">
            <a:avLst/>
          </a:prstGeom>
          <a:solidFill>
            <a:srgbClr val="ADADAD"/>
          </a:solidFill>
          <a:ln>
            <a:noFill/>
          </a:ln>
          <a:extLst>
            <a:ext uri="{91240B29-F687-4F45-9708-019B960494DF}">
              <a14:hiddenLine xmlns:a14="http://schemas.microsoft.com/office/drawing/2010/main" w="571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  <p:pic>
        <p:nvPicPr>
          <p:cNvPr id="1032" name="Picture 26" descr="Uni_Logo_E2_A4_CMYK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4513" y="276225"/>
            <a:ext cx="857250" cy="122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4A4AB169-6EAD-415E-951B-EBF2B7BF8E76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7" r:id="rId1"/>
    <p:sldLayoutId id="2147484368" r:id="rId2"/>
    <p:sldLayoutId id="2147484369" r:id="rId3"/>
    <p:sldLayoutId id="2147484370" r:id="rId4"/>
    <p:sldLayoutId id="2147484371" r:id="rId5"/>
    <p:sldLayoutId id="2147484372" r:id="rId6"/>
    <p:sldLayoutId id="2147484373" r:id="rId7"/>
    <p:sldLayoutId id="2147484374" r:id="rId8"/>
    <p:sldLayoutId id="2147484375" r:id="rId9"/>
    <p:sldLayoutId id="2147484376" r:id="rId10"/>
    <p:sldLayoutId id="2147484377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uiExpand="1" build="p" bldLvl="3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9pPr>
    </p:titleStyle>
    <p:bodyStyle>
      <a:lvl1pPr marL="285750" indent="-285750" algn="l" rtl="0" eaLnBrk="0" fontAlgn="base" hangingPunct="0">
        <a:lnSpc>
          <a:spcPct val="110000"/>
        </a:lnSpc>
        <a:spcBef>
          <a:spcPct val="10000"/>
        </a:spcBef>
        <a:spcAft>
          <a:spcPct val="30000"/>
        </a:spcAft>
        <a:buClr>
          <a:schemeClr val="tx2"/>
        </a:buClr>
        <a:buSzPct val="8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00100" indent="-228600" algn="l" rtl="0" eaLnBrk="0" fontAlgn="base" hangingPunct="0">
        <a:lnSpc>
          <a:spcPct val="110000"/>
        </a:lnSpc>
        <a:spcBef>
          <a:spcPct val="10000"/>
        </a:spcBef>
        <a:spcAft>
          <a:spcPct val="30000"/>
        </a:spcAft>
        <a:buClr>
          <a:schemeClr val="tx2"/>
        </a:buClr>
        <a:buFont typeface="Tahoma" pitchFamily="34" charset="0"/>
        <a:buChar char="–"/>
        <a:defRPr sz="2000">
          <a:solidFill>
            <a:schemeClr val="tx1"/>
          </a:solidFill>
          <a:latin typeface="+mn-lt"/>
        </a:defRPr>
      </a:lvl2pPr>
      <a:lvl3pPr marL="1200150" indent="-228600" algn="l" rtl="0" eaLnBrk="0" fontAlgn="base" hangingPunct="0">
        <a:lnSpc>
          <a:spcPct val="110000"/>
        </a:lnSpc>
        <a:spcBef>
          <a:spcPct val="10000"/>
        </a:spcBef>
        <a:spcAft>
          <a:spcPct val="30000"/>
        </a:spcAft>
        <a:buClr>
          <a:schemeClr val="tx2"/>
        </a:buClr>
        <a:buSzPct val="55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3pPr>
      <a:lvl4pPr marL="1428750" indent="228600" algn="l" rtl="0" eaLnBrk="0" fontAlgn="base" hangingPunct="0">
        <a:lnSpc>
          <a:spcPct val="110000"/>
        </a:lnSpc>
        <a:spcBef>
          <a:spcPct val="10000"/>
        </a:spcBef>
        <a:spcAft>
          <a:spcPct val="30000"/>
        </a:spcAft>
        <a:buClr>
          <a:schemeClr val="tx2"/>
        </a:buClr>
        <a:buSzPct val="55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114300" algn="l" rtl="0" eaLnBrk="0" fontAlgn="base" hangingPunct="0">
        <a:lnSpc>
          <a:spcPct val="110000"/>
        </a:lnSpc>
        <a:spcBef>
          <a:spcPct val="10000"/>
        </a:spcBef>
        <a:spcAft>
          <a:spcPct val="30000"/>
        </a:spcAft>
        <a:buClr>
          <a:schemeClr val="tx2"/>
        </a:buClr>
        <a:buSzPct val="70000"/>
        <a:buFont typeface="Wingdings" pitchFamily="2" charset="2"/>
        <a:buChar char=" "/>
        <a:defRPr sz="2000">
          <a:solidFill>
            <a:schemeClr val="tx1"/>
          </a:solidFill>
          <a:latin typeface="+mn-lt"/>
        </a:defRPr>
      </a:lvl5pPr>
      <a:lvl6pPr marL="2514600" indent="-114300" algn="l" rtl="0" fontAlgn="base">
        <a:lnSpc>
          <a:spcPct val="110000"/>
        </a:lnSpc>
        <a:spcBef>
          <a:spcPct val="10000"/>
        </a:spcBef>
        <a:spcAft>
          <a:spcPct val="30000"/>
        </a:spcAft>
        <a:buClr>
          <a:schemeClr val="tx2"/>
        </a:buClr>
        <a:buSzPct val="70000"/>
        <a:buFont typeface="Wingdings" pitchFamily="2" charset="2"/>
        <a:buChar char=" "/>
        <a:defRPr sz="2000">
          <a:solidFill>
            <a:schemeClr val="tx1"/>
          </a:solidFill>
          <a:latin typeface="+mn-lt"/>
        </a:defRPr>
      </a:lvl6pPr>
      <a:lvl7pPr marL="2971800" indent="-114300" algn="l" rtl="0" fontAlgn="base">
        <a:lnSpc>
          <a:spcPct val="110000"/>
        </a:lnSpc>
        <a:spcBef>
          <a:spcPct val="10000"/>
        </a:spcBef>
        <a:spcAft>
          <a:spcPct val="30000"/>
        </a:spcAft>
        <a:buClr>
          <a:schemeClr val="tx2"/>
        </a:buClr>
        <a:buSzPct val="70000"/>
        <a:buFont typeface="Wingdings" pitchFamily="2" charset="2"/>
        <a:buChar char=" "/>
        <a:defRPr sz="2000">
          <a:solidFill>
            <a:schemeClr val="tx1"/>
          </a:solidFill>
          <a:latin typeface="+mn-lt"/>
        </a:defRPr>
      </a:lvl7pPr>
      <a:lvl8pPr marL="3429000" indent="-114300" algn="l" rtl="0" fontAlgn="base">
        <a:lnSpc>
          <a:spcPct val="110000"/>
        </a:lnSpc>
        <a:spcBef>
          <a:spcPct val="10000"/>
        </a:spcBef>
        <a:spcAft>
          <a:spcPct val="30000"/>
        </a:spcAft>
        <a:buClr>
          <a:schemeClr val="tx2"/>
        </a:buClr>
        <a:buSzPct val="70000"/>
        <a:buFont typeface="Wingdings" pitchFamily="2" charset="2"/>
        <a:buChar char=" "/>
        <a:defRPr sz="2000">
          <a:solidFill>
            <a:schemeClr val="tx1"/>
          </a:solidFill>
          <a:latin typeface="+mn-lt"/>
        </a:defRPr>
      </a:lvl8pPr>
      <a:lvl9pPr marL="3886200" indent="-114300" algn="l" rtl="0" fontAlgn="base">
        <a:lnSpc>
          <a:spcPct val="110000"/>
        </a:lnSpc>
        <a:spcBef>
          <a:spcPct val="10000"/>
        </a:spcBef>
        <a:spcAft>
          <a:spcPct val="30000"/>
        </a:spcAft>
        <a:buClr>
          <a:schemeClr val="tx2"/>
        </a:buClr>
        <a:buSzPct val="70000"/>
        <a:buFont typeface="Wingdings" pitchFamily="2" charset="2"/>
        <a:buChar char=" 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205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11AC595-DF4F-45B5-8E22-FDF050E881B4}" type="datetime1">
              <a:rPr lang="en-US" smtClean="0"/>
              <a:t>10/29/2013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fr-FR" smtClean="0"/>
              <a:t>Information Extraction Seminar, WS 2013/2014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D7EFE35-3566-4393-A654-D8A2B89CCEC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5" r:id="rId1"/>
    <p:sldLayoutId id="2147484356" r:id="rId2"/>
    <p:sldLayoutId id="2147484357" r:id="rId3"/>
    <p:sldLayoutId id="2147484358" r:id="rId4"/>
    <p:sldLayoutId id="2147484359" r:id="rId5"/>
    <p:sldLayoutId id="2147484360" r:id="rId6"/>
    <p:sldLayoutId id="2147484361" r:id="rId7"/>
    <p:sldLayoutId id="2147484362" r:id="rId8"/>
    <p:sldLayoutId id="2147484363" r:id="rId9"/>
    <p:sldLayoutId id="2147484364" r:id="rId10"/>
    <p:sldLayoutId id="2147484365" r:id="rId11"/>
    <p:sldLayoutId id="2147484366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ogcomp.cs.illinois.edu/demo/ner/?id=8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filicudi.informatik.uni-freiburg.de:5432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77800" y="609600"/>
            <a:ext cx="8763000" cy="1905000"/>
          </a:xfrm>
        </p:spPr>
        <p:txBody>
          <a:bodyPr/>
          <a:lstStyle/>
          <a:p>
            <a:pPr algn="ctr" eaLnBrk="1" hangingPunct="1">
              <a:lnSpc>
                <a:spcPct val="110000"/>
              </a:lnSpc>
            </a:pPr>
            <a:r>
              <a:rPr lang="en-US" altLang="de-DE" sz="4400" dirty="0" smtClean="0">
                <a:solidFill>
                  <a:srgbClr val="002060"/>
                </a:solidFill>
              </a:rPr>
              <a:t>Information Extraction </a:t>
            </a:r>
            <a:r>
              <a:rPr lang="en-US" altLang="de-DE" sz="4000" dirty="0">
                <a:solidFill>
                  <a:srgbClr val="002060"/>
                </a:solidFill>
              </a:rPr>
              <a:t/>
            </a:r>
            <a:br>
              <a:rPr lang="en-US" altLang="de-DE" sz="4000" dirty="0">
                <a:solidFill>
                  <a:srgbClr val="002060"/>
                </a:solidFill>
              </a:rPr>
            </a:br>
            <a:r>
              <a:rPr lang="en-US" altLang="de-DE" sz="4000" dirty="0" smtClean="0">
                <a:solidFill>
                  <a:srgbClr val="002060"/>
                </a:solidFill>
              </a:rPr>
              <a:t>Seminar WS 2013 / 2014</a:t>
            </a:r>
            <a:endParaRPr lang="en-US" altLang="de-DE" sz="4000" dirty="0">
              <a:solidFill>
                <a:srgbClr val="002060"/>
              </a:solidFill>
            </a:endParaRPr>
          </a:p>
        </p:txBody>
      </p:sp>
      <p:sp>
        <p:nvSpPr>
          <p:cNvPr id="1433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123950" y="4038600"/>
            <a:ext cx="7048500" cy="1752600"/>
          </a:xfrm>
        </p:spPr>
        <p:txBody>
          <a:bodyPr/>
          <a:lstStyle/>
          <a:p>
            <a:pPr algn="ctr"/>
            <a:endParaRPr lang="en-US" u="sng" dirty="0" smtClean="0"/>
          </a:p>
          <a:p>
            <a:pPr algn="ctr"/>
            <a:r>
              <a:rPr lang="en-US" dirty="0" smtClean="0"/>
              <a:t>Sabine </a:t>
            </a:r>
            <a:r>
              <a:rPr lang="en-US" dirty="0" err="1" smtClean="0"/>
              <a:t>Storandt</a:t>
            </a:r>
            <a:r>
              <a:rPr lang="en-US" dirty="0" smtClean="0"/>
              <a:t>, </a:t>
            </a:r>
            <a:r>
              <a:rPr lang="en-US" dirty="0" err="1" smtClean="0"/>
              <a:t>Elmar</a:t>
            </a:r>
            <a:r>
              <a:rPr lang="en-US" dirty="0" smtClean="0"/>
              <a:t> </a:t>
            </a:r>
            <a:r>
              <a:rPr lang="en-US" dirty="0" err="1" smtClean="0"/>
              <a:t>Haußmann</a:t>
            </a:r>
            <a:endParaRPr lang="en-US" dirty="0" smtClean="0"/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/>
              <a:t>Chair for </a:t>
            </a:r>
            <a:r>
              <a:rPr lang="en-US" sz="2000" dirty="0"/>
              <a:t>Algorithms and Data </a:t>
            </a:r>
            <a:r>
              <a:rPr lang="en-US" sz="2000" dirty="0" smtClean="0"/>
              <a:t>Structures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/>
              <a:t>Department of Computer Science</a:t>
            </a:r>
            <a:endParaRPr lang="en-US" sz="2000" dirty="0"/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</a:pPr>
            <a:r>
              <a:rPr lang="en-US" sz="2000" dirty="0"/>
              <a:t>University of </a:t>
            </a:r>
            <a:r>
              <a:rPr lang="en-US" sz="2000" dirty="0" smtClean="0"/>
              <a:t>Freiburg</a:t>
            </a:r>
            <a:endParaRPr lang="en-US" sz="2000" dirty="0"/>
          </a:p>
        </p:txBody>
      </p:sp>
      <p:sp>
        <p:nvSpPr>
          <p:cNvPr id="14340" name="Rectangle 12"/>
          <p:cNvSpPr>
            <a:spLocks noChangeArrowheads="1"/>
          </p:cNvSpPr>
          <p:nvPr/>
        </p:nvSpPr>
        <p:spPr bwMode="gray">
          <a:xfrm>
            <a:off x="381000" y="2845915"/>
            <a:ext cx="8534400" cy="1040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  <a:buClr>
                <a:schemeClr val="tx2"/>
              </a:buClr>
              <a:buSzPct val="80000"/>
              <a:buFont typeface="Wingdings" pitchFamily="2" charset="2"/>
              <a:buNone/>
            </a:pPr>
            <a:r>
              <a:rPr lang="en-US" sz="2800" dirty="0" smtClean="0">
                <a:solidFill>
                  <a:schemeClr val="accent1"/>
                </a:solidFill>
              </a:rPr>
              <a:t>Session 1, Wednesday October 23, 2013</a:t>
            </a:r>
            <a:endParaRPr lang="en-US" sz="2800" dirty="0">
              <a:solidFill>
                <a:schemeClr val="accent1"/>
              </a:solidFill>
            </a:endParaRPr>
          </a:p>
          <a:p>
            <a:pPr algn="ctr">
              <a:lnSpc>
                <a:spcPct val="110000"/>
              </a:lnSpc>
              <a:buClr>
                <a:schemeClr val="tx2"/>
              </a:buClr>
              <a:buSzPct val="80000"/>
              <a:buFont typeface="Wingdings" pitchFamily="2" charset="2"/>
              <a:buNone/>
            </a:pPr>
            <a:r>
              <a:rPr lang="en-US" sz="2800" dirty="0" smtClean="0">
                <a:solidFill>
                  <a:schemeClr val="accent1"/>
                </a:solidFill>
              </a:rPr>
              <a:t>(Introduction, Organization, Topic Assignment)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B38554-3F1E-4C9F-A089-7855FA57F459}" type="datetime1">
              <a:rPr lang="en-US" smtClean="0"/>
              <a:t>10/29/2013</a:t>
            </a:fld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EB0432-D87F-44DB-8A89-89567E8BAE1F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List </a:t>
            </a:r>
            <a:r>
              <a:rPr lang="de-DE" dirty="0" err="1" smtClean="0"/>
              <a:t>of</a:t>
            </a:r>
            <a:r>
              <a:rPr lang="de-DE" dirty="0" smtClean="0"/>
              <a:t> Topics 1/2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1295400"/>
            <a:ext cx="7391400" cy="5029200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de-DE" sz="1800" b="1" dirty="0" smtClean="0"/>
              <a:t>NLP Basics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de-DE" sz="1800" dirty="0" err="1" smtClean="0"/>
              <a:t>Shallow</a:t>
            </a:r>
            <a:r>
              <a:rPr lang="de-DE" sz="1800" dirty="0" smtClean="0"/>
              <a:t> NLP (POS </a:t>
            </a:r>
            <a:r>
              <a:rPr lang="de-DE" sz="1800" dirty="0" err="1" smtClean="0"/>
              <a:t>tagging</a:t>
            </a:r>
            <a:r>
              <a:rPr lang="de-DE" sz="1800" dirty="0" smtClean="0"/>
              <a:t>, </a:t>
            </a:r>
            <a:r>
              <a:rPr lang="de-DE" sz="1800" dirty="0" err="1" smtClean="0"/>
              <a:t>noun</a:t>
            </a:r>
            <a:r>
              <a:rPr lang="de-DE" sz="1800" dirty="0" smtClean="0"/>
              <a:t> </a:t>
            </a:r>
            <a:r>
              <a:rPr lang="de-DE" sz="1800" dirty="0" err="1" smtClean="0"/>
              <a:t>phrase</a:t>
            </a:r>
            <a:r>
              <a:rPr lang="de-DE" sz="1800" dirty="0" smtClean="0"/>
              <a:t> </a:t>
            </a:r>
            <a:r>
              <a:rPr lang="de-DE" sz="1800" dirty="0" err="1" smtClean="0"/>
              <a:t>chunking</a:t>
            </a:r>
            <a:r>
              <a:rPr lang="de-DE" sz="1800" dirty="0" smtClean="0"/>
              <a:t>, </a:t>
            </a:r>
            <a:r>
              <a:rPr lang="de-DE" sz="1800" dirty="0" err="1" smtClean="0"/>
              <a:t>named</a:t>
            </a:r>
            <a:r>
              <a:rPr lang="de-DE" sz="1800" dirty="0" smtClean="0"/>
              <a:t> </a:t>
            </a:r>
            <a:r>
              <a:rPr lang="de-DE" sz="1800" dirty="0" err="1" smtClean="0"/>
              <a:t>entity</a:t>
            </a:r>
            <a:r>
              <a:rPr lang="de-DE" sz="1800" dirty="0" smtClean="0"/>
              <a:t> </a:t>
            </a:r>
            <a:r>
              <a:rPr lang="de-DE" sz="1800" dirty="0" err="1" smtClean="0"/>
              <a:t>recognition</a:t>
            </a:r>
            <a:r>
              <a:rPr lang="de-DE" sz="1800" dirty="0" smtClean="0"/>
              <a:t>, </a:t>
            </a:r>
            <a:r>
              <a:rPr lang="de-DE" sz="1800" dirty="0" err="1" smtClean="0"/>
              <a:t>entity</a:t>
            </a:r>
            <a:r>
              <a:rPr lang="de-DE" sz="1800" dirty="0" smtClean="0"/>
              <a:t> </a:t>
            </a:r>
            <a:r>
              <a:rPr lang="de-DE" sz="1800" dirty="0" err="1" smtClean="0"/>
              <a:t>linking</a:t>
            </a:r>
            <a:r>
              <a:rPr lang="de-DE" sz="1800" dirty="0" smtClean="0"/>
              <a:t>) (</a:t>
            </a:r>
            <a:r>
              <a:rPr lang="de-DE" sz="1800" dirty="0"/>
              <a:t>C</a:t>
            </a:r>
            <a:r>
              <a:rPr lang="de-DE" sz="1800" dirty="0" smtClean="0"/>
              <a:t>ode)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de-DE" sz="1800" dirty="0" err="1" smtClean="0"/>
              <a:t>Deep</a:t>
            </a:r>
            <a:r>
              <a:rPr lang="de-DE" sz="1800" dirty="0" smtClean="0"/>
              <a:t> NLP (</a:t>
            </a:r>
            <a:r>
              <a:rPr lang="de-DE" sz="1800" dirty="0" err="1" smtClean="0"/>
              <a:t>constituent</a:t>
            </a:r>
            <a:r>
              <a:rPr lang="de-DE" sz="1800" dirty="0" smtClean="0"/>
              <a:t> / </a:t>
            </a:r>
            <a:r>
              <a:rPr lang="de-DE" sz="1800" dirty="0" err="1" smtClean="0"/>
              <a:t>dependency</a:t>
            </a:r>
            <a:r>
              <a:rPr lang="de-DE" sz="1800" dirty="0" smtClean="0"/>
              <a:t> </a:t>
            </a:r>
            <a:r>
              <a:rPr lang="de-DE" sz="1800" dirty="0" err="1" smtClean="0"/>
              <a:t>parsing</a:t>
            </a:r>
            <a:r>
              <a:rPr lang="de-DE" sz="1800" dirty="0" smtClean="0"/>
              <a:t>, </a:t>
            </a:r>
            <a:r>
              <a:rPr lang="de-DE" sz="1800" dirty="0" err="1" smtClean="0"/>
              <a:t>semantic</a:t>
            </a:r>
            <a:r>
              <a:rPr lang="de-DE" sz="1800" dirty="0" smtClean="0"/>
              <a:t> </a:t>
            </a:r>
            <a:r>
              <a:rPr lang="de-DE" sz="1800" dirty="0" err="1" smtClean="0"/>
              <a:t>role</a:t>
            </a:r>
            <a:r>
              <a:rPr lang="de-DE" sz="1800" dirty="0" smtClean="0"/>
              <a:t> </a:t>
            </a:r>
            <a:r>
              <a:rPr lang="de-DE" sz="1800" dirty="0" err="1" smtClean="0"/>
              <a:t>labeling</a:t>
            </a:r>
            <a:r>
              <a:rPr lang="de-DE" sz="1800" dirty="0" smtClean="0"/>
              <a:t>) (Code)</a:t>
            </a:r>
          </a:p>
          <a:p>
            <a:pPr marL="0" indent="0">
              <a:lnSpc>
                <a:spcPct val="100000"/>
              </a:lnSpc>
              <a:buNone/>
            </a:pPr>
            <a:endParaRPr lang="de-DE" sz="1800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de-DE" sz="1800" b="1" dirty="0" smtClean="0"/>
              <a:t>Relation </a:t>
            </a:r>
            <a:r>
              <a:rPr lang="de-DE" sz="1800" b="1" dirty="0" err="1" smtClean="0"/>
              <a:t>Extraction</a:t>
            </a:r>
            <a:endParaRPr lang="de-DE" sz="1800" b="1" dirty="0" smtClean="0"/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de-DE" sz="1800" dirty="0" err="1"/>
              <a:t>Distant</a:t>
            </a:r>
            <a:r>
              <a:rPr lang="de-DE" sz="1800" dirty="0"/>
              <a:t> </a:t>
            </a:r>
            <a:r>
              <a:rPr lang="de-DE" sz="1800" dirty="0" err="1"/>
              <a:t>supervision</a:t>
            </a:r>
            <a:r>
              <a:rPr lang="de-DE" sz="1800" dirty="0"/>
              <a:t> </a:t>
            </a:r>
            <a:r>
              <a:rPr lang="de-DE" sz="1800" dirty="0" err="1"/>
              <a:t>for</a:t>
            </a:r>
            <a:r>
              <a:rPr lang="de-DE" sz="1800" dirty="0"/>
              <a:t> RE </a:t>
            </a:r>
            <a:r>
              <a:rPr lang="de-DE" sz="1800" dirty="0" err="1"/>
              <a:t>without</a:t>
            </a:r>
            <a:r>
              <a:rPr lang="de-DE" sz="1800" dirty="0"/>
              <a:t> </a:t>
            </a:r>
            <a:r>
              <a:rPr lang="de-DE" sz="1800" dirty="0" err="1"/>
              <a:t>labeled</a:t>
            </a:r>
            <a:r>
              <a:rPr lang="de-DE" sz="1800" dirty="0"/>
              <a:t> </a:t>
            </a:r>
            <a:r>
              <a:rPr lang="de-DE" sz="1800" dirty="0" err="1"/>
              <a:t>data</a:t>
            </a:r>
            <a:endParaRPr lang="de-DE" sz="1800" dirty="0"/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de-DE" sz="1800" dirty="0"/>
              <a:t>Relation </a:t>
            </a:r>
            <a:r>
              <a:rPr lang="de-DE" sz="1800" dirty="0" err="1"/>
              <a:t>Extraction</a:t>
            </a:r>
            <a:r>
              <a:rPr lang="de-DE" sz="1800" dirty="0"/>
              <a:t> </a:t>
            </a:r>
            <a:r>
              <a:rPr lang="de-DE" sz="1800" dirty="0" err="1"/>
              <a:t>With</a:t>
            </a:r>
            <a:r>
              <a:rPr lang="de-DE" sz="1800" dirty="0"/>
              <a:t> Matrix </a:t>
            </a:r>
            <a:r>
              <a:rPr lang="de-DE" sz="1800" dirty="0" err="1"/>
              <a:t>Factorization</a:t>
            </a:r>
            <a:r>
              <a:rPr lang="de-DE" sz="1800" dirty="0"/>
              <a:t> (Code)</a:t>
            </a:r>
          </a:p>
          <a:p>
            <a:pPr marL="0" indent="0">
              <a:lnSpc>
                <a:spcPct val="100000"/>
              </a:lnSpc>
              <a:buNone/>
            </a:pPr>
            <a:endParaRPr lang="de-DE" sz="1800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de-DE" sz="1800" b="1" dirty="0" smtClean="0"/>
              <a:t>Open Information </a:t>
            </a:r>
            <a:r>
              <a:rPr lang="de-DE" sz="1800" b="1" dirty="0" err="1" smtClean="0"/>
              <a:t>Extraction</a:t>
            </a:r>
            <a:r>
              <a:rPr lang="de-DE" sz="1800" b="1" dirty="0" smtClean="0"/>
              <a:t> (</a:t>
            </a:r>
            <a:r>
              <a:rPr lang="de-DE" sz="1800" b="1" dirty="0" err="1" smtClean="0"/>
              <a:t>shallow</a:t>
            </a:r>
            <a:r>
              <a:rPr lang="de-DE" sz="1800" b="1" dirty="0" smtClean="0"/>
              <a:t> NLP)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de-DE" sz="1800" dirty="0" err="1" smtClean="0"/>
              <a:t>TextRunner</a:t>
            </a:r>
            <a:r>
              <a:rPr lang="de-DE" sz="1800" b="1" dirty="0" smtClean="0"/>
              <a:t> </a:t>
            </a:r>
            <a:r>
              <a:rPr lang="de-DE" sz="1800" dirty="0" smtClean="0"/>
              <a:t>+</a:t>
            </a:r>
            <a:r>
              <a:rPr lang="de-DE" sz="1800" b="1" dirty="0" smtClean="0"/>
              <a:t> </a:t>
            </a:r>
            <a:r>
              <a:rPr lang="de-DE" sz="1800" dirty="0" err="1" smtClean="0"/>
              <a:t>KnowItAll</a:t>
            </a:r>
            <a:endParaRPr lang="de-DE" sz="1800" dirty="0" smtClean="0"/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de-DE" sz="1800" dirty="0" err="1" smtClean="0"/>
              <a:t>ReVerb</a:t>
            </a:r>
            <a:r>
              <a:rPr lang="de-DE" sz="1800" b="1" dirty="0" smtClean="0"/>
              <a:t> </a:t>
            </a:r>
            <a:r>
              <a:rPr lang="de-DE" sz="1800" dirty="0" smtClean="0"/>
              <a:t>+</a:t>
            </a:r>
            <a:r>
              <a:rPr lang="de-DE" sz="1800" b="1" dirty="0" smtClean="0"/>
              <a:t> </a:t>
            </a:r>
            <a:r>
              <a:rPr lang="de-DE" sz="1800" dirty="0" smtClean="0"/>
              <a:t>R2A2</a:t>
            </a:r>
            <a:r>
              <a:rPr lang="de-DE" sz="1800" b="1" dirty="0" smtClean="0"/>
              <a:t> </a:t>
            </a:r>
            <a:r>
              <a:rPr lang="de-DE" sz="1800" dirty="0" smtClean="0"/>
              <a:t>(Code)</a:t>
            </a:r>
          </a:p>
          <a:p>
            <a:pPr marL="457200" indent="-457200">
              <a:buFont typeface="+mj-lt"/>
              <a:buAutoNum type="arabicPeriod"/>
            </a:pPr>
            <a:endParaRPr lang="de-DE" sz="1800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DA79BD-0A67-4BD4-A396-EBD0FCCAF398}" type="datetime1">
              <a:rPr lang="en-US" smtClean="0"/>
              <a:t>10/29/2013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Information Extraction </a:t>
            </a:r>
            <a:r>
              <a:rPr lang="fr-FR" dirty="0" err="1" smtClean="0"/>
              <a:t>Seminar</a:t>
            </a:r>
            <a:r>
              <a:rPr lang="fr-FR" dirty="0" smtClean="0"/>
              <a:t>, WS 2013/2014</a:t>
            </a:r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AB169-6EAD-415E-951B-EBF2B7BF8E76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93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List </a:t>
            </a:r>
            <a:r>
              <a:rPr lang="de-DE" dirty="0" err="1" smtClean="0"/>
              <a:t>of</a:t>
            </a:r>
            <a:r>
              <a:rPr lang="de-DE" dirty="0" smtClean="0"/>
              <a:t> Topics 2/2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1295400"/>
            <a:ext cx="7391400" cy="5029200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de-DE" sz="1800" b="1" dirty="0" smtClean="0"/>
              <a:t>Open Information </a:t>
            </a:r>
            <a:r>
              <a:rPr lang="de-DE" sz="1800" b="1" dirty="0" err="1" smtClean="0"/>
              <a:t>Extraction</a:t>
            </a:r>
            <a:r>
              <a:rPr lang="de-DE" sz="1800" b="1" dirty="0" smtClean="0"/>
              <a:t> (</a:t>
            </a:r>
            <a:r>
              <a:rPr lang="de-DE" sz="1800" b="1" dirty="0" err="1" smtClean="0"/>
              <a:t>deep</a:t>
            </a:r>
            <a:r>
              <a:rPr lang="de-DE" sz="1800" b="1" dirty="0" smtClean="0"/>
              <a:t> NLP)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de-DE" sz="1800" dirty="0" smtClean="0"/>
              <a:t>Open IE </a:t>
            </a:r>
            <a:r>
              <a:rPr lang="de-DE" sz="1800" dirty="0" err="1" smtClean="0"/>
              <a:t>using</a:t>
            </a:r>
            <a:r>
              <a:rPr lang="de-DE" sz="1800" dirty="0" smtClean="0"/>
              <a:t> Wikipedia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de-DE" sz="1800" dirty="0" smtClean="0"/>
              <a:t>SRL-IE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de-DE" sz="1800" dirty="0" smtClean="0"/>
              <a:t>OLLIE (Code)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de-DE" sz="1800" dirty="0" err="1" smtClean="0"/>
              <a:t>Dependency</a:t>
            </a:r>
            <a:r>
              <a:rPr lang="de-DE" sz="1800" dirty="0" smtClean="0"/>
              <a:t> </a:t>
            </a:r>
            <a:r>
              <a:rPr lang="de-DE" sz="1800" dirty="0" err="1" smtClean="0"/>
              <a:t>based</a:t>
            </a:r>
            <a:r>
              <a:rPr lang="de-DE" sz="1800" dirty="0" smtClean="0"/>
              <a:t> </a:t>
            </a:r>
            <a:r>
              <a:rPr lang="de-DE" sz="1800" dirty="0" err="1" smtClean="0"/>
              <a:t>OpenIE</a:t>
            </a:r>
            <a:r>
              <a:rPr lang="de-DE" sz="1800" dirty="0" smtClean="0"/>
              <a:t> (Code)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de-DE" sz="1800" dirty="0" err="1" smtClean="0"/>
              <a:t>ClausIE</a:t>
            </a:r>
            <a:r>
              <a:rPr lang="de-DE" sz="1800" dirty="0" smtClean="0"/>
              <a:t> (Code)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de-DE" sz="1800" dirty="0" err="1" smtClean="0"/>
              <a:t>Integrating</a:t>
            </a:r>
            <a:r>
              <a:rPr lang="de-DE" sz="1800" dirty="0" smtClean="0"/>
              <a:t> </a:t>
            </a:r>
            <a:r>
              <a:rPr lang="de-DE" sz="1800" dirty="0" err="1" smtClean="0"/>
              <a:t>Syntactic</a:t>
            </a:r>
            <a:r>
              <a:rPr lang="de-DE" sz="1800" dirty="0" smtClean="0"/>
              <a:t> </a:t>
            </a:r>
            <a:r>
              <a:rPr lang="de-DE" sz="1800" dirty="0" err="1" smtClean="0"/>
              <a:t>and</a:t>
            </a:r>
            <a:r>
              <a:rPr lang="de-DE" sz="1800" dirty="0" smtClean="0"/>
              <a:t> </a:t>
            </a:r>
            <a:r>
              <a:rPr lang="de-DE" sz="1800" dirty="0" err="1" smtClean="0"/>
              <a:t>Semantic</a:t>
            </a:r>
            <a:r>
              <a:rPr lang="de-DE" sz="1800" dirty="0" smtClean="0"/>
              <a:t> Analysis </a:t>
            </a:r>
            <a:r>
              <a:rPr lang="de-DE" sz="1800" dirty="0" err="1" smtClean="0"/>
              <a:t>into</a:t>
            </a:r>
            <a:r>
              <a:rPr lang="de-DE" sz="1800" dirty="0" smtClean="0"/>
              <a:t> Open IE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endParaRPr lang="de-DE" sz="1800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de-DE" sz="1800" b="1" dirty="0"/>
              <a:t>Systems </a:t>
            </a:r>
            <a:r>
              <a:rPr lang="de-DE" sz="1800" b="1" dirty="0" err="1"/>
              <a:t>using</a:t>
            </a:r>
            <a:r>
              <a:rPr lang="de-DE" sz="1800" b="1" dirty="0"/>
              <a:t> </a:t>
            </a:r>
            <a:r>
              <a:rPr lang="de-DE" sz="1800" b="1" dirty="0" smtClean="0"/>
              <a:t>IE / Tasks </a:t>
            </a:r>
            <a:r>
              <a:rPr lang="de-DE" sz="1800" b="1" dirty="0" err="1" smtClean="0"/>
              <a:t>related</a:t>
            </a:r>
            <a:r>
              <a:rPr lang="de-DE" sz="1800" b="1" dirty="0" smtClean="0"/>
              <a:t> </a:t>
            </a:r>
            <a:r>
              <a:rPr lang="de-DE" sz="1800" b="1" dirty="0" err="1" smtClean="0"/>
              <a:t>to</a:t>
            </a:r>
            <a:r>
              <a:rPr lang="de-DE" sz="1800" b="1" dirty="0" smtClean="0"/>
              <a:t> IE</a:t>
            </a:r>
            <a:endParaRPr lang="de-DE" sz="1800" b="1" dirty="0"/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de-DE" sz="1800" dirty="0"/>
              <a:t>PATTY (Demo)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de-DE" sz="1800" dirty="0"/>
              <a:t>Never </a:t>
            </a:r>
            <a:r>
              <a:rPr lang="de-DE" sz="1800" dirty="0" err="1"/>
              <a:t>Ending</a:t>
            </a:r>
            <a:r>
              <a:rPr lang="de-DE" sz="1800" dirty="0"/>
              <a:t> Language Learning / </a:t>
            </a:r>
            <a:r>
              <a:rPr lang="de-DE" sz="1800" dirty="0" err="1"/>
              <a:t>ReadTheWeb</a:t>
            </a:r>
            <a:r>
              <a:rPr lang="de-DE" sz="1800" dirty="0"/>
              <a:t> (Demo / Data)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de-DE" sz="1800" dirty="0"/>
              <a:t>TREC </a:t>
            </a:r>
            <a:r>
              <a:rPr lang="de-DE" sz="1800" dirty="0" err="1"/>
              <a:t>Question</a:t>
            </a:r>
            <a:r>
              <a:rPr lang="de-DE" sz="1800" dirty="0"/>
              <a:t> </a:t>
            </a:r>
            <a:r>
              <a:rPr lang="de-DE" sz="1800" dirty="0" err="1"/>
              <a:t>Answering</a:t>
            </a:r>
            <a:r>
              <a:rPr lang="de-DE" sz="1800" dirty="0"/>
              <a:t> Track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de-DE" sz="1800" dirty="0" err="1"/>
              <a:t>Lymba</a:t>
            </a:r>
            <a:r>
              <a:rPr lang="de-DE" sz="1800" dirty="0"/>
              <a:t> (QA System)</a:t>
            </a:r>
          </a:p>
          <a:p>
            <a:pPr marL="457200" indent="-457200">
              <a:buFont typeface="+mj-lt"/>
              <a:buAutoNum type="arabicPeriod"/>
            </a:pPr>
            <a:endParaRPr lang="de-DE" sz="1800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DA79BD-0A67-4BD4-A396-EBD0FCCAF398}" type="datetime1">
              <a:rPr lang="en-US" smtClean="0"/>
              <a:t>10/29/2013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Information Extraction Seminar, WS 2013/2014</a:t>
            </a:r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AB169-6EAD-415E-951B-EBF2B7BF8E76}" type="slidenum">
              <a:rPr lang="en-GB" smtClean="0"/>
              <a:pPr>
                <a:defRPr/>
              </a:pPr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38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Thank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1295400"/>
            <a:ext cx="7391400" cy="50292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de-DE" strike="sngStrike" dirty="0" smtClean="0"/>
              <a:t>Next </a:t>
            </a:r>
            <a:r>
              <a:rPr lang="de-DE" strike="sngStrike" dirty="0" err="1" smtClean="0"/>
              <a:t>session</a:t>
            </a:r>
            <a:r>
              <a:rPr lang="de-DE" strike="sngStrike" dirty="0" smtClean="0"/>
              <a:t> in </a:t>
            </a:r>
            <a:r>
              <a:rPr lang="de-DE" strike="sngStrike" dirty="0" err="1" smtClean="0"/>
              <a:t>one</a:t>
            </a:r>
            <a:r>
              <a:rPr lang="de-DE" strike="sngStrike" dirty="0" smtClean="0"/>
              <a:t> </a:t>
            </a:r>
            <a:r>
              <a:rPr lang="de-DE" strike="sngStrike" dirty="0" err="1" smtClean="0"/>
              <a:t>week</a:t>
            </a:r>
            <a:r>
              <a:rPr lang="de-DE" strike="sngStrike" dirty="0" smtClean="0"/>
              <a:t> (30 November 2013): </a:t>
            </a:r>
            <a:endParaRPr lang="de-DE" strike="sngStrike" dirty="0" smtClean="0"/>
          </a:p>
          <a:p>
            <a:pPr>
              <a:lnSpc>
                <a:spcPct val="100000"/>
              </a:lnSpc>
            </a:pPr>
            <a:r>
              <a:rPr lang="de-DE" dirty="0"/>
              <a:t>Next </a:t>
            </a:r>
            <a:r>
              <a:rPr lang="de-DE" dirty="0" err="1"/>
              <a:t>session</a:t>
            </a:r>
            <a:r>
              <a:rPr lang="de-DE" dirty="0"/>
              <a:t> </a:t>
            </a:r>
            <a:r>
              <a:rPr lang="de-DE" dirty="0" smtClean="0"/>
              <a:t>(6 November </a:t>
            </a:r>
            <a:r>
              <a:rPr lang="de-DE" dirty="0"/>
              <a:t>2013): </a:t>
            </a:r>
            <a:endParaRPr lang="de-DE" dirty="0" smtClean="0"/>
          </a:p>
          <a:p>
            <a:pPr lvl="1">
              <a:lnSpc>
                <a:spcPct val="100000"/>
              </a:lnSpc>
            </a:pPr>
            <a:r>
              <a:rPr lang="de-DE" sz="1800" b="1" dirty="0" err="1" smtClean="0"/>
              <a:t>Machine</a:t>
            </a:r>
            <a:r>
              <a:rPr lang="de-DE" sz="1800" b="1" dirty="0" smtClean="0"/>
              <a:t> Learning </a:t>
            </a:r>
            <a:r>
              <a:rPr lang="de-DE" sz="1800" b="1" dirty="0" err="1" smtClean="0"/>
              <a:t>Introduction</a:t>
            </a:r>
            <a:r>
              <a:rPr lang="de-DE" sz="1800" b="1" dirty="0" smtClean="0"/>
              <a:t> </a:t>
            </a:r>
            <a:r>
              <a:rPr lang="de-DE" sz="1800" dirty="0" smtClean="0"/>
              <a:t>(Sabine, Elmar</a:t>
            </a:r>
            <a:r>
              <a:rPr lang="de-DE" sz="1800" dirty="0" smtClean="0"/>
              <a:t>)</a:t>
            </a:r>
          </a:p>
          <a:p>
            <a:pPr lvl="1">
              <a:lnSpc>
                <a:spcPct val="100000"/>
              </a:lnSpc>
            </a:pPr>
            <a:endParaRPr lang="de-DE" sz="1800" dirty="0"/>
          </a:p>
          <a:p>
            <a:pPr>
              <a:lnSpc>
                <a:spcPct val="100000"/>
              </a:lnSpc>
            </a:pPr>
            <a:r>
              <a:rPr lang="de-DE" sz="2200" dirty="0" smtClean="0"/>
              <a:t>Check </a:t>
            </a:r>
            <a:r>
              <a:rPr lang="de-DE" sz="2200" dirty="0" err="1" smtClean="0"/>
              <a:t>our</a:t>
            </a:r>
            <a:r>
              <a:rPr lang="de-DE" sz="2200" dirty="0" smtClean="0"/>
              <a:t> Wiki:</a:t>
            </a:r>
          </a:p>
          <a:p>
            <a:pPr lvl="1">
              <a:lnSpc>
                <a:spcPct val="100000"/>
              </a:lnSpc>
            </a:pPr>
            <a:r>
              <a:rPr lang="de-DE" sz="1800" dirty="0"/>
              <a:t>http://ad-wiki.informatik.uni-freiburg.de/teaching/InformationExtractionWS1314</a:t>
            </a:r>
            <a:endParaRPr lang="de-DE" sz="1800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DA79BD-0A67-4BD4-A396-EBD0FCCAF398}" type="datetime1">
              <a:rPr lang="en-US" smtClean="0"/>
              <a:t>10/29/2013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Information Extraction Seminar, WS 2013/2014</a:t>
            </a:r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AB169-6EAD-415E-951B-EBF2B7BF8E76}" type="slidenum">
              <a:rPr lang="en-GB" smtClean="0"/>
              <a:pPr>
                <a:defRPr/>
              </a:pPr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4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Backup List </a:t>
            </a:r>
            <a:r>
              <a:rPr lang="de-DE" dirty="0" err="1" smtClean="0"/>
              <a:t>of</a:t>
            </a:r>
            <a:r>
              <a:rPr lang="de-DE" dirty="0" smtClean="0"/>
              <a:t> Topics 1/2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1295400"/>
            <a:ext cx="7391400" cy="5029200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de-DE" sz="1800" b="1" dirty="0" smtClean="0"/>
              <a:t>NLP Basics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de-DE" sz="1800" b="1" dirty="0" err="1" smtClean="0"/>
              <a:t>Shallow</a:t>
            </a:r>
            <a:r>
              <a:rPr lang="de-DE" sz="1800" b="1" dirty="0" smtClean="0"/>
              <a:t> NLP </a:t>
            </a:r>
            <a:r>
              <a:rPr lang="de-DE" sz="1800" dirty="0" smtClean="0"/>
              <a:t>(</a:t>
            </a:r>
            <a:r>
              <a:rPr lang="de-DE" sz="1800" dirty="0"/>
              <a:t>POS </a:t>
            </a:r>
            <a:r>
              <a:rPr lang="de-DE" sz="1800" dirty="0" err="1"/>
              <a:t>tagging</a:t>
            </a:r>
            <a:r>
              <a:rPr lang="de-DE" sz="1800" dirty="0"/>
              <a:t>, </a:t>
            </a:r>
            <a:r>
              <a:rPr lang="de-DE" sz="1800" dirty="0" err="1"/>
              <a:t>noun</a:t>
            </a:r>
            <a:r>
              <a:rPr lang="de-DE" sz="1800" dirty="0"/>
              <a:t> </a:t>
            </a:r>
            <a:r>
              <a:rPr lang="de-DE" sz="1800" dirty="0" err="1"/>
              <a:t>phrase</a:t>
            </a:r>
            <a:r>
              <a:rPr lang="de-DE" sz="1800" dirty="0"/>
              <a:t> </a:t>
            </a:r>
            <a:r>
              <a:rPr lang="de-DE" sz="1800" dirty="0" err="1"/>
              <a:t>chunking</a:t>
            </a:r>
            <a:r>
              <a:rPr lang="de-DE" sz="1800" dirty="0"/>
              <a:t>, </a:t>
            </a:r>
            <a:r>
              <a:rPr lang="de-DE" sz="1800" dirty="0" err="1"/>
              <a:t>named</a:t>
            </a:r>
            <a:r>
              <a:rPr lang="de-DE" sz="1800" dirty="0"/>
              <a:t> </a:t>
            </a:r>
            <a:r>
              <a:rPr lang="de-DE" sz="1800" dirty="0" err="1"/>
              <a:t>entity</a:t>
            </a:r>
            <a:r>
              <a:rPr lang="de-DE" sz="1800" dirty="0"/>
              <a:t> </a:t>
            </a:r>
            <a:r>
              <a:rPr lang="de-DE" sz="1800" dirty="0" err="1"/>
              <a:t>recognition</a:t>
            </a:r>
            <a:r>
              <a:rPr lang="de-DE" sz="1800" dirty="0"/>
              <a:t> , </a:t>
            </a:r>
            <a:r>
              <a:rPr lang="de-DE" sz="1800" dirty="0" err="1"/>
              <a:t>entity</a:t>
            </a:r>
            <a:r>
              <a:rPr lang="de-DE" sz="1800" dirty="0"/>
              <a:t> </a:t>
            </a:r>
            <a:r>
              <a:rPr lang="de-DE" sz="1800" dirty="0" err="1"/>
              <a:t>linking</a:t>
            </a:r>
            <a:r>
              <a:rPr lang="de-DE" sz="1800" dirty="0"/>
              <a:t>) (Code)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de-DE" sz="1800" b="1" dirty="0" err="1" smtClean="0"/>
              <a:t>Deep</a:t>
            </a:r>
            <a:r>
              <a:rPr lang="de-DE" sz="1800" b="1" dirty="0" smtClean="0"/>
              <a:t> NLP </a:t>
            </a:r>
            <a:r>
              <a:rPr lang="de-DE" sz="1800" dirty="0"/>
              <a:t>(</a:t>
            </a:r>
            <a:r>
              <a:rPr lang="de-DE" sz="1800" dirty="0" err="1"/>
              <a:t>constituent</a:t>
            </a:r>
            <a:r>
              <a:rPr lang="de-DE" sz="1800" dirty="0"/>
              <a:t> / </a:t>
            </a:r>
            <a:r>
              <a:rPr lang="de-DE" sz="1800" dirty="0" err="1"/>
              <a:t>dependency</a:t>
            </a:r>
            <a:r>
              <a:rPr lang="de-DE" sz="1800" dirty="0"/>
              <a:t> </a:t>
            </a:r>
            <a:r>
              <a:rPr lang="de-DE" sz="1800" dirty="0" err="1"/>
              <a:t>parsing</a:t>
            </a:r>
            <a:r>
              <a:rPr lang="de-DE" sz="1800" dirty="0"/>
              <a:t>, </a:t>
            </a:r>
            <a:r>
              <a:rPr lang="de-DE" sz="1800" dirty="0" err="1"/>
              <a:t>semantic</a:t>
            </a:r>
            <a:r>
              <a:rPr lang="de-DE" sz="1800" dirty="0"/>
              <a:t> </a:t>
            </a:r>
            <a:r>
              <a:rPr lang="de-DE" sz="1800" dirty="0" err="1"/>
              <a:t>role</a:t>
            </a:r>
            <a:r>
              <a:rPr lang="de-DE" sz="1800" dirty="0"/>
              <a:t> </a:t>
            </a:r>
            <a:r>
              <a:rPr lang="de-DE" sz="1800" dirty="0" err="1"/>
              <a:t>labeling</a:t>
            </a:r>
            <a:r>
              <a:rPr lang="de-DE" sz="1800" dirty="0"/>
              <a:t>) (Code</a:t>
            </a:r>
            <a:r>
              <a:rPr lang="de-DE" sz="1800" dirty="0" smtClean="0"/>
              <a:t>)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endParaRPr lang="de-DE" sz="1800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de-DE" sz="1800" b="1" dirty="0" smtClean="0"/>
              <a:t>Relation </a:t>
            </a:r>
            <a:r>
              <a:rPr lang="de-DE" sz="1800" b="1" dirty="0" err="1" smtClean="0"/>
              <a:t>Extraction</a:t>
            </a:r>
            <a:endParaRPr lang="de-DE" sz="1800" b="1" dirty="0" smtClean="0"/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de-DE" sz="1800" dirty="0" err="1"/>
              <a:t>Distant</a:t>
            </a:r>
            <a:r>
              <a:rPr lang="de-DE" sz="1800" dirty="0"/>
              <a:t> </a:t>
            </a:r>
            <a:r>
              <a:rPr lang="de-DE" sz="1800" dirty="0" err="1"/>
              <a:t>supervision</a:t>
            </a:r>
            <a:r>
              <a:rPr lang="de-DE" sz="1800" dirty="0"/>
              <a:t> </a:t>
            </a:r>
            <a:r>
              <a:rPr lang="de-DE" sz="1800" dirty="0" err="1"/>
              <a:t>for</a:t>
            </a:r>
            <a:r>
              <a:rPr lang="de-DE" sz="1800" dirty="0"/>
              <a:t> RE </a:t>
            </a:r>
            <a:r>
              <a:rPr lang="de-DE" sz="1800" dirty="0" err="1"/>
              <a:t>without</a:t>
            </a:r>
            <a:r>
              <a:rPr lang="de-DE" sz="1800" dirty="0"/>
              <a:t> </a:t>
            </a:r>
            <a:r>
              <a:rPr lang="de-DE" sz="1800" dirty="0" err="1"/>
              <a:t>labeled</a:t>
            </a:r>
            <a:r>
              <a:rPr lang="de-DE" sz="1800" dirty="0"/>
              <a:t> </a:t>
            </a:r>
            <a:r>
              <a:rPr lang="de-DE" sz="1800" dirty="0" err="1"/>
              <a:t>data</a:t>
            </a:r>
            <a:endParaRPr lang="de-DE" sz="1800" dirty="0"/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de-DE" sz="1800" b="1" dirty="0"/>
              <a:t>Relation </a:t>
            </a:r>
            <a:r>
              <a:rPr lang="de-DE" sz="1800" b="1" dirty="0" err="1"/>
              <a:t>Extraction</a:t>
            </a:r>
            <a:r>
              <a:rPr lang="de-DE" sz="1800" b="1" dirty="0"/>
              <a:t> </a:t>
            </a:r>
            <a:r>
              <a:rPr lang="de-DE" sz="1800" b="1" dirty="0" err="1"/>
              <a:t>With</a:t>
            </a:r>
            <a:r>
              <a:rPr lang="de-DE" sz="1800" b="1" dirty="0"/>
              <a:t> Matrix </a:t>
            </a:r>
            <a:r>
              <a:rPr lang="de-DE" sz="1800" b="1" dirty="0" err="1"/>
              <a:t>Factorization</a:t>
            </a:r>
            <a:r>
              <a:rPr lang="de-DE" sz="1800" b="1" dirty="0"/>
              <a:t> (Code)</a:t>
            </a:r>
          </a:p>
          <a:p>
            <a:pPr marL="0" indent="0">
              <a:lnSpc>
                <a:spcPct val="100000"/>
              </a:lnSpc>
              <a:buNone/>
            </a:pPr>
            <a:endParaRPr lang="de-DE" sz="1800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de-DE" sz="1800" b="1" dirty="0" smtClean="0"/>
              <a:t>Open Information </a:t>
            </a:r>
            <a:r>
              <a:rPr lang="de-DE" sz="1800" b="1" dirty="0" err="1" smtClean="0"/>
              <a:t>Extraction</a:t>
            </a:r>
            <a:r>
              <a:rPr lang="de-DE" sz="1800" b="1" dirty="0" smtClean="0"/>
              <a:t> (</a:t>
            </a:r>
            <a:r>
              <a:rPr lang="de-DE" sz="1800" b="1" dirty="0" err="1" smtClean="0"/>
              <a:t>shallow</a:t>
            </a:r>
            <a:r>
              <a:rPr lang="de-DE" sz="1800" b="1" dirty="0" smtClean="0"/>
              <a:t> NLP)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de-DE" sz="1800" b="1" dirty="0" err="1" smtClean="0"/>
              <a:t>TextRunner</a:t>
            </a:r>
            <a:r>
              <a:rPr lang="de-DE" sz="1800" b="1" dirty="0" smtClean="0"/>
              <a:t> + </a:t>
            </a:r>
            <a:r>
              <a:rPr lang="de-DE" sz="1800" dirty="0" err="1" smtClean="0"/>
              <a:t>KnowItAll</a:t>
            </a:r>
            <a:endParaRPr lang="de-DE" sz="1800" dirty="0" smtClean="0"/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de-DE" sz="1800" b="1" dirty="0" err="1" smtClean="0"/>
              <a:t>ReVerb</a:t>
            </a:r>
            <a:r>
              <a:rPr lang="de-DE" sz="1800" b="1" dirty="0" smtClean="0"/>
              <a:t> </a:t>
            </a:r>
            <a:r>
              <a:rPr lang="de-DE" sz="1800" dirty="0" smtClean="0"/>
              <a:t>+</a:t>
            </a:r>
            <a:r>
              <a:rPr lang="de-DE" sz="1800" b="1" dirty="0" smtClean="0"/>
              <a:t> </a:t>
            </a:r>
            <a:r>
              <a:rPr lang="de-DE" sz="1800" dirty="0" smtClean="0"/>
              <a:t>R2A2</a:t>
            </a:r>
            <a:r>
              <a:rPr lang="de-DE" sz="1800" b="1" dirty="0" smtClean="0"/>
              <a:t> (Code)</a:t>
            </a:r>
          </a:p>
          <a:p>
            <a:pPr marL="457200" indent="-457200">
              <a:buFont typeface="+mj-lt"/>
              <a:buAutoNum type="arabicPeriod"/>
            </a:pPr>
            <a:endParaRPr lang="de-DE" sz="1800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DA79BD-0A67-4BD4-A396-EBD0FCCAF398}" type="datetime1">
              <a:rPr lang="en-US" smtClean="0"/>
              <a:t>10/29/2013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Information Extraction </a:t>
            </a:r>
            <a:r>
              <a:rPr lang="fr-FR" dirty="0" err="1" smtClean="0"/>
              <a:t>Seminar</a:t>
            </a:r>
            <a:r>
              <a:rPr lang="fr-FR" dirty="0" smtClean="0"/>
              <a:t>, WS 2013/2014</a:t>
            </a:r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AB169-6EAD-415E-951B-EBF2B7BF8E76}" type="slidenum">
              <a:rPr lang="en-GB" smtClean="0"/>
              <a:pPr>
                <a:defRPr/>
              </a:pPr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256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Backup List </a:t>
            </a:r>
            <a:r>
              <a:rPr lang="de-DE" dirty="0" err="1" smtClean="0"/>
              <a:t>of</a:t>
            </a:r>
            <a:r>
              <a:rPr lang="de-DE" dirty="0" smtClean="0"/>
              <a:t> Topics 2/2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1295400"/>
            <a:ext cx="7391400" cy="5029200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de-DE" sz="1800" b="1" dirty="0" smtClean="0"/>
              <a:t>Open Information </a:t>
            </a:r>
            <a:r>
              <a:rPr lang="de-DE" sz="1800" b="1" dirty="0" err="1" smtClean="0"/>
              <a:t>Extraction</a:t>
            </a:r>
            <a:r>
              <a:rPr lang="de-DE" sz="1800" b="1" dirty="0" smtClean="0"/>
              <a:t> (</a:t>
            </a:r>
            <a:r>
              <a:rPr lang="de-DE" sz="1800" b="1" dirty="0" err="1" smtClean="0"/>
              <a:t>deep</a:t>
            </a:r>
            <a:r>
              <a:rPr lang="de-DE" sz="1800" b="1" dirty="0" smtClean="0"/>
              <a:t> NLP)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de-DE" sz="1800" dirty="0" smtClean="0"/>
              <a:t>Open IE </a:t>
            </a:r>
            <a:r>
              <a:rPr lang="de-DE" sz="1800" dirty="0" err="1" smtClean="0"/>
              <a:t>using</a:t>
            </a:r>
            <a:r>
              <a:rPr lang="de-DE" sz="1800" dirty="0" smtClean="0"/>
              <a:t> Wikipedia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de-DE" sz="1800" dirty="0" smtClean="0"/>
              <a:t>SRL-IE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de-DE" sz="1800" b="1" dirty="0" smtClean="0"/>
              <a:t>OLLIE (Code)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de-DE" sz="1800" dirty="0" err="1" smtClean="0"/>
              <a:t>Dependency</a:t>
            </a:r>
            <a:r>
              <a:rPr lang="de-DE" sz="1800" dirty="0" smtClean="0"/>
              <a:t> </a:t>
            </a:r>
            <a:r>
              <a:rPr lang="de-DE" sz="1800" dirty="0" err="1" smtClean="0"/>
              <a:t>based</a:t>
            </a:r>
            <a:r>
              <a:rPr lang="de-DE" sz="1800" dirty="0" smtClean="0"/>
              <a:t> </a:t>
            </a:r>
            <a:r>
              <a:rPr lang="de-DE" sz="1800" dirty="0" err="1" smtClean="0"/>
              <a:t>OpenIE</a:t>
            </a:r>
            <a:r>
              <a:rPr lang="de-DE" sz="1800" dirty="0" smtClean="0"/>
              <a:t> (Code)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de-DE" sz="1800" b="1" dirty="0" err="1" smtClean="0"/>
              <a:t>ClausIE</a:t>
            </a:r>
            <a:r>
              <a:rPr lang="de-DE" sz="1800" b="1" dirty="0" smtClean="0"/>
              <a:t> (Code)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de-DE" sz="1800" dirty="0" err="1" smtClean="0"/>
              <a:t>Integrating</a:t>
            </a:r>
            <a:r>
              <a:rPr lang="de-DE" sz="1800" dirty="0" smtClean="0"/>
              <a:t> </a:t>
            </a:r>
            <a:r>
              <a:rPr lang="de-DE" sz="1800" dirty="0" err="1" smtClean="0"/>
              <a:t>Syntactic</a:t>
            </a:r>
            <a:r>
              <a:rPr lang="de-DE" sz="1800" dirty="0" smtClean="0"/>
              <a:t> </a:t>
            </a:r>
            <a:r>
              <a:rPr lang="de-DE" sz="1800" dirty="0" err="1" smtClean="0"/>
              <a:t>and</a:t>
            </a:r>
            <a:r>
              <a:rPr lang="de-DE" sz="1800" dirty="0" smtClean="0"/>
              <a:t> </a:t>
            </a:r>
            <a:r>
              <a:rPr lang="de-DE" sz="1800" dirty="0" err="1" smtClean="0"/>
              <a:t>Semantic</a:t>
            </a:r>
            <a:r>
              <a:rPr lang="de-DE" sz="1800" dirty="0" smtClean="0"/>
              <a:t> Analysis </a:t>
            </a:r>
            <a:r>
              <a:rPr lang="de-DE" sz="1800" dirty="0" err="1" smtClean="0"/>
              <a:t>into</a:t>
            </a:r>
            <a:r>
              <a:rPr lang="de-DE" sz="1800" dirty="0" smtClean="0"/>
              <a:t> Open IE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endParaRPr lang="de-DE" sz="1800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de-DE" sz="1800" b="1" dirty="0"/>
              <a:t>Systems </a:t>
            </a:r>
            <a:r>
              <a:rPr lang="de-DE" sz="1800" b="1" dirty="0" err="1"/>
              <a:t>using</a:t>
            </a:r>
            <a:r>
              <a:rPr lang="de-DE" sz="1800" b="1" dirty="0"/>
              <a:t> IE / Tasks </a:t>
            </a:r>
            <a:r>
              <a:rPr lang="de-DE" sz="1800" b="1" dirty="0" err="1"/>
              <a:t>related</a:t>
            </a:r>
            <a:r>
              <a:rPr lang="de-DE" sz="1800" b="1" dirty="0"/>
              <a:t> </a:t>
            </a:r>
            <a:r>
              <a:rPr lang="de-DE" sz="1800" b="1" dirty="0" err="1"/>
              <a:t>to</a:t>
            </a:r>
            <a:r>
              <a:rPr lang="de-DE" sz="1800" b="1" dirty="0"/>
              <a:t> IE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de-DE" sz="1800" dirty="0" smtClean="0"/>
              <a:t>PATTY </a:t>
            </a:r>
            <a:r>
              <a:rPr lang="de-DE" sz="1800" dirty="0"/>
              <a:t>(Demo</a:t>
            </a:r>
            <a:r>
              <a:rPr lang="de-DE" sz="1800" dirty="0" smtClean="0"/>
              <a:t>)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de-DE" sz="1800" dirty="0" smtClean="0"/>
              <a:t>Never </a:t>
            </a:r>
            <a:r>
              <a:rPr lang="de-DE" sz="1800" dirty="0" err="1"/>
              <a:t>Ending</a:t>
            </a:r>
            <a:r>
              <a:rPr lang="de-DE" sz="1800" dirty="0"/>
              <a:t> Language Learning / </a:t>
            </a:r>
            <a:r>
              <a:rPr lang="de-DE" sz="1800" dirty="0" err="1"/>
              <a:t>ReadTheWeb</a:t>
            </a:r>
            <a:r>
              <a:rPr lang="de-DE" sz="1800" dirty="0"/>
              <a:t> (Demo / Data</a:t>
            </a:r>
            <a:r>
              <a:rPr lang="de-DE" sz="1800" dirty="0" smtClean="0"/>
              <a:t>)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de-DE" sz="1800" dirty="0" smtClean="0"/>
              <a:t>TREC </a:t>
            </a:r>
            <a:r>
              <a:rPr lang="de-DE" sz="1800" dirty="0" err="1" smtClean="0"/>
              <a:t>Question</a:t>
            </a:r>
            <a:r>
              <a:rPr lang="de-DE" sz="1800" dirty="0" smtClean="0"/>
              <a:t> </a:t>
            </a:r>
            <a:r>
              <a:rPr lang="de-DE" sz="1800" dirty="0" err="1" smtClean="0"/>
              <a:t>Answering</a:t>
            </a:r>
            <a:r>
              <a:rPr lang="de-DE" sz="1800" dirty="0" smtClean="0"/>
              <a:t> Track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de-DE" sz="1800" dirty="0" err="1" smtClean="0"/>
              <a:t>Lymba</a:t>
            </a:r>
            <a:r>
              <a:rPr lang="de-DE" sz="1800" dirty="0" smtClean="0"/>
              <a:t> (QA System)</a:t>
            </a:r>
            <a:endParaRPr lang="de-DE" sz="1800" dirty="0"/>
          </a:p>
          <a:p>
            <a:pPr marL="457200" indent="-457200">
              <a:buFont typeface="+mj-lt"/>
              <a:buAutoNum type="arabicPeriod"/>
            </a:pPr>
            <a:endParaRPr lang="de-DE" sz="1800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DA79BD-0A67-4BD4-A396-EBD0FCCAF398}" type="datetime1">
              <a:rPr lang="en-US" smtClean="0"/>
              <a:t>10/29/2013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Information Extraction Seminar, WS 2013/2014</a:t>
            </a:r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AB169-6EAD-415E-951B-EBF2B7BF8E76}" type="slidenum">
              <a:rPr lang="en-GB" smtClean="0"/>
              <a:pPr>
                <a:defRPr/>
              </a:pPr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231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Topic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/>
              <a:t>Seminar </a:t>
            </a:r>
            <a:r>
              <a:rPr lang="de-DE" dirty="0" smtClean="0"/>
              <a:t>(1/2</a:t>
            </a:r>
            <a:r>
              <a:rPr lang="de-DE" dirty="0"/>
              <a:t>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1295400"/>
            <a:ext cx="7391400" cy="5029200"/>
          </a:xfrm>
        </p:spPr>
        <p:txBody>
          <a:bodyPr/>
          <a:lstStyle/>
          <a:p>
            <a:r>
              <a:rPr lang="de-DE" dirty="0" smtClean="0"/>
              <a:t>Information </a:t>
            </a:r>
            <a:r>
              <a:rPr lang="de-DE" dirty="0" err="1" smtClean="0"/>
              <a:t>Extraction</a:t>
            </a:r>
            <a:r>
              <a:rPr lang="de-DE" dirty="0" smtClean="0"/>
              <a:t> (IE)</a:t>
            </a:r>
          </a:p>
          <a:p>
            <a:pPr lvl="1"/>
            <a:r>
              <a:rPr lang="de-DE" dirty="0" smtClean="0"/>
              <a:t>“</a:t>
            </a:r>
            <a:r>
              <a:rPr lang="en-US" dirty="0" smtClean="0"/>
              <a:t>automatic </a:t>
            </a:r>
            <a:r>
              <a:rPr lang="en-US" dirty="0"/>
              <a:t>extraction of information from unstructured </a:t>
            </a:r>
            <a:r>
              <a:rPr lang="en-US" dirty="0" smtClean="0"/>
              <a:t>sources”</a:t>
            </a:r>
          </a:p>
          <a:p>
            <a:pPr lvl="1"/>
            <a:r>
              <a:rPr lang="en-US" dirty="0" smtClean="0"/>
              <a:t>For example:</a:t>
            </a:r>
          </a:p>
          <a:p>
            <a:pPr lvl="2"/>
            <a:r>
              <a:rPr lang="en-US" dirty="0" smtClean="0">
                <a:hlinkClick r:id="rId3"/>
              </a:rPr>
              <a:t>Named Entity Recognition</a:t>
            </a:r>
            <a:endParaRPr lang="en-US" dirty="0" smtClean="0"/>
          </a:p>
          <a:p>
            <a:pPr lvl="2"/>
            <a:r>
              <a:rPr lang="en-US" dirty="0" smtClean="0">
                <a:hlinkClick r:id="rId4"/>
              </a:rPr>
              <a:t>Relationship Extraction</a:t>
            </a:r>
            <a:r>
              <a:rPr lang="en-US" dirty="0" smtClean="0"/>
              <a:t> (RE)</a:t>
            </a:r>
          </a:p>
          <a:p>
            <a:pPr lvl="3"/>
            <a:r>
              <a:rPr lang="en-US" dirty="0" smtClean="0"/>
              <a:t>Typically triples: (subject) (predicate) (object)</a:t>
            </a:r>
            <a:endParaRPr lang="en-US" dirty="0"/>
          </a:p>
          <a:p>
            <a:pPr lvl="2"/>
            <a:r>
              <a:rPr lang="en-US" dirty="0" smtClean="0"/>
              <a:t>Open Information Extraction (</a:t>
            </a:r>
            <a:r>
              <a:rPr lang="en-US" dirty="0" err="1" smtClean="0"/>
              <a:t>OpenIE</a:t>
            </a:r>
            <a:r>
              <a:rPr lang="en-US" dirty="0" smtClean="0"/>
              <a:t>)</a:t>
            </a:r>
          </a:p>
          <a:p>
            <a:pPr lvl="3"/>
            <a:r>
              <a:rPr lang="en-US" dirty="0" smtClean="0"/>
              <a:t>Extraction of triples with arbitrary predicate</a:t>
            </a:r>
            <a:endParaRPr lang="de-DE" dirty="0" smtClean="0"/>
          </a:p>
          <a:p>
            <a:pPr lvl="1"/>
            <a:endParaRPr lang="de-DE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03FF2C-90A5-4872-8E8A-54CC2AC034A9}" type="datetime1">
              <a:rPr lang="en-US" smtClean="0"/>
              <a:t>10/29/2013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Information Extraction Seminar, WS 2013/2014</a:t>
            </a:r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AB169-6EAD-415E-951B-EBF2B7BF8E76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0257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Topic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this</a:t>
            </a:r>
            <a:r>
              <a:rPr lang="de-DE" dirty="0" smtClean="0"/>
              <a:t> Seminar (2/2)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1295400"/>
            <a:ext cx="7620000" cy="50292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de-DE" dirty="0"/>
              <a:t>IE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needed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lots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applications</a:t>
            </a:r>
            <a:endParaRPr lang="de-DE" dirty="0"/>
          </a:p>
          <a:p>
            <a:pPr lvl="1">
              <a:lnSpc>
                <a:spcPct val="100000"/>
              </a:lnSpc>
            </a:pPr>
            <a:r>
              <a:rPr lang="de-DE" dirty="0" smtClean="0"/>
              <a:t>E.g. </a:t>
            </a:r>
            <a:r>
              <a:rPr lang="de-DE" dirty="0" err="1"/>
              <a:t>s</a:t>
            </a:r>
            <a:r>
              <a:rPr lang="de-DE" dirty="0" err="1" smtClean="0"/>
              <a:t>emantic</a:t>
            </a:r>
            <a:r>
              <a:rPr lang="de-DE" dirty="0" smtClean="0"/>
              <a:t> </a:t>
            </a:r>
            <a:r>
              <a:rPr lang="de-DE" dirty="0" err="1" smtClean="0"/>
              <a:t>full</a:t>
            </a:r>
            <a:r>
              <a:rPr lang="de-DE" dirty="0" smtClean="0"/>
              <a:t>-text </a:t>
            </a:r>
            <a:r>
              <a:rPr lang="de-DE" dirty="0" err="1" smtClean="0"/>
              <a:t>search</a:t>
            </a:r>
            <a:r>
              <a:rPr lang="de-DE" dirty="0" smtClean="0"/>
              <a:t> (Broccoli)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/>
              <a:t>Question</a:t>
            </a:r>
            <a:r>
              <a:rPr lang="de-DE" dirty="0"/>
              <a:t> </a:t>
            </a:r>
            <a:r>
              <a:rPr lang="de-DE" dirty="0" err="1" smtClean="0"/>
              <a:t>Answering</a:t>
            </a:r>
            <a:endParaRPr lang="de-DE" dirty="0" smtClean="0"/>
          </a:p>
          <a:p>
            <a:pPr>
              <a:lnSpc>
                <a:spcPct val="100000"/>
              </a:lnSpc>
            </a:pPr>
            <a:r>
              <a:rPr lang="de-DE" dirty="0" smtClean="0"/>
              <a:t>This </a:t>
            </a:r>
            <a:r>
              <a:rPr lang="de-DE" dirty="0" err="1" smtClean="0"/>
              <a:t>seminar</a:t>
            </a:r>
            <a:r>
              <a:rPr lang="de-DE" dirty="0" smtClean="0"/>
              <a:t> in </a:t>
            </a:r>
            <a:r>
              <a:rPr lang="de-DE" dirty="0" err="1" smtClean="0"/>
              <a:t>more</a:t>
            </a:r>
            <a:r>
              <a:rPr lang="de-DE" dirty="0" smtClean="0"/>
              <a:t> </a:t>
            </a:r>
            <a:r>
              <a:rPr lang="de-DE" dirty="0" err="1" smtClean="0"/>
              <a:t>detail</a:t>
            </a:r>
            <a:endParaRPr lang="de-DE" dirty="0" smtClean="0"/>
          </a:p>
          <a:p>
            <a:pPr lvl="1">
              <a:lnSpc>
                <a:spcPct val="100000"/>
              </a:lnSpc>
            </a:pPr>
            <a:r>
              <a:rPr lang="de-DE" dirty="0" smtClean="0"/>
              <a:t>Information </a:t>
            </a:r>
            <a:r>
              <a:rPr lang="de-DE" dirty="0" err="1" smtClean="0"/>
              <a:t>Extraction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/>
              <a:t> </a:t>
            </a:r>
            <a:r>
              <a:rPr lang="de-DE" dirty="0" err="1" smtClean="0"/>
              <a:t>rooted</a:t>
            </a:r>
            <a:r>
              <a:rPr lang="de-DE" dirty="0" smtClean="0"/>
              <a:t> in Natural Language Processing (NLP)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often</a:t>
            </a:r>
            <a:r>
              <a:rPr lang="de-DE" dirty="0" smtClean="0"/>
              <a:t> </a:t>
            </a:r>
            <a:r>
              <a:rPr lang="de-DE" dirty="0" err="1" smtClean="0"/>
              <a:t>utilizes</a:t>
            </a:r>
            <a:r>
              <a:rPr lang="de-DE" dirty="0" smtClean="0"/>
              <a:t> </a:t>
            </a:r>
            <a:r>
              <a:rPr lang="de-DE" dirty="0" err="1" smtClean="0"/>
              <a:t>Machine</a:t>
            </a:r>
            <a:r>
              <a:rPr lang="de-DE" dirty="0" smtClean="0"/>
              <a:t> Learning (ML)</a:t>
            </a:r>
          </a:p>
          <a:p>
            <a:pPr lvl="2">
              <a:lnSpc>
                <a:spcPct val="100000"/>
              </a:lnSpc>
            </a:pPr>
            <a:r>
              <a:rPr lang="de-DE" dirty="0" err="1" smtClean="0"/>
              <a:t>We</a:t>
            </a:r>
            <a:r>
              <a:rPr lang="de-DE" dirty="0" smtClean="0"/>
              <a:t> will </a:t>
            </a:r>
            <a:r>
              <a:rPr lang="de-DE" dirty="0" err="1" smtClean="0"/>
              <a:t>need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learn</a:t>
            </a:r>
            <a:r>
              <a:rPr lang="de-DE" dirty="0" smtClean="0"/>
              <a:t> </a:t>
            </a:r>
            <a:r>
              <a:rPr lang="de-DE" dirty="0" err="1" smtClean="0"/>
              <a:t>some</a:t>
            </a:r>
            <a:r>
              <a:rPr lang="de-DE" dirty="0" smtClean="0"/>
              <a:t> </a:t>
            </a:r>
            <a:r>
              <a:rPr lang="de-DE" dirty="0" err="1" smtClean="0"/>
              <a:t>basic</a:t>
            </a:r>
            <a:r>
              <a:rPr lang="de-DE" dirty="0" smtClean="0"/>
              <a:t> NLP an ML in </a:t>
            </a:r>
            <a:r>
              <a:rPr lang="de-DE" dirty="0" err="1" smtClean="0"/>
              <a:t>order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understand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approaches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IE</a:t>
            </a:r>
          </a:p>
          <a:p>
            <a:pPr lvl="1">
              <a:lnSpc>
                <a:spcPct val="100000"/>
              </a:lnSpc>
            </a:pPr>
            <a:r>
              <a:rPr lang="de-DE" dirty="0" err="1" smtClean="0"/>
              <a:t>Based</a:t>
            </a:r>
            <a:r>
              <a:rPr lang="de-DE" dirty="0" smtClean="0"/>
              <a:t> on </a:t>
            </a:r>
            <a:r>
              <a:rPr lang="de-DE" dirty="0" err="1" smtClean="0"/>
              <a:t>this</a:t>
            </a:r>
            <a:r>
              <a:rPr lang="de-DE" dirty="0"/>
              <a:t>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try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understand</a:t>
            </a:r>
            <a:r>
              <a:rPr lang="de-DE" dirty="0" smtClean="0"/>
              <a:t> </a:t>
            </a:r>
            <a:r>
              <a:rPr lang="de-DE" dirty="0" err="1" smtClean="0"/>
              <a:t>approaches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/>
              <a:t> </a:t>
            </a:r>
            <a:r>
              <a:rPr lang="de-DE" dirty="0" smtClean="0"/>
              <a:t>RE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OpenIE</a:t>
            </a:r>
            <a:endParaRPr lang="de-DE" dirty="0" smtClean="0"/>
          </a:p>
          <a:p>
            <a:pPr lvl="2">
              <a:lnSpc>
                <a:spcPct val="100000"/>
              </a:lnSpc>
            </a:pPr>
            <a:r>
              <a:rPr lang="de-DE" dirty="0" err="1" smtClean="0"/>
              <a:t>Starting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early</a:t>
            </a:r>
            <a:r>
              <a:rPr lang="de-DE" dirty="0" smtClean="0"/>
              <a:t> </a:t>
            </a:r>
            <a:r>
              <a:rPr lang="de-DE" dirty="0" err="1" smtClean="0"/>
              <a:t>systems</a:t>
            </a:r>
            <a:r>
              <a:rPr lang="de-DE" dirty="0" smtClean="0"/>
              <a:t> (2007/2008)</a:t>
            </a:r>
          </a:p>
          <a:p>
            <a:pPr lvl="2">
              <a:lnSpc>
                <a:spcPct val="100000"/>
              </a:lnSpc>
            </a:pPr>
            <a:r>
              <a:rPr lang="de-DE" dirty="0" err="1" smtClean="0"/>
              <a:t>Up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very</a:t>
            </a:r>
            <a:r>
              <a:rPr lang="de-DE" dirty="0" smtClean="0"/>
              <a:t> </a:t>
            </a:r>
            <a:r>
              <a:rPr lang="de-DE" dirty="0" err="1" smtClean="0"/>
              <a:t>recent</a:t>
            </a:r>
            <a:r>
              <a:rPr lang="de-DE" dirty="0" smtClean="0"/>
              <a:t> </a:t>
            </a:r>
            <a:r>
              <a:rPr lang="de-DE" dirty="0" err="1" smtClean="0"/>
              <a:t>systems</a:t>
            </a:r>
            <a:endParaRPr lang="de-DE" dirty="0" smtClean="0"/>
          </a:p>
          <a:p>
            <a:pPr lvl="2">
              <a:lnSpc>
                <a:spcPct val="100000"/>
              </a:lnSpc>
            </a:pPr>
            <a:endParaRPr lang="de-DE" dirty="0" smtClean="0"/>
          </a:p>
          <a:p>
            <a:pPr lvl="1">
              <a:lnSpc>
                <a:spcPct val="100000"/>
              </a:lnSpc>
            </a:pPr>
            <a:endParaRPr lang="de-DE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03FF2C-90A5-4872-8E8A-54CC2AC034A9}" type="datetime1">
              <a:rPr lang="en-US" smtClean="0"/>
              <a:t>10/29/2013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Information Extraction Seminar, WS 2013/2014</a:t>
            </a:r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AB169-6EAD-415E-951B-EBF2B7BF8E76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769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Organization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this</a:t>
            </a:r>
            <a:r>
              <a:rPr lang="de-DE" dirty="0" smtClean="0"/>
              <a:t> Seminar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1295400"/>
            <a:ext cx="7391400" cy="5029200"/>
          </a:xfrm>
        </p:spPr>
        <p:txBody>
          <a:bodyPr/>
          <a:lstStyle/>
          <a:p>
            <a:r>
              <a:rPr lang="de-DE" dirty="0" err="1" smtClean="0"/>
              <a:t>One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two</a:t>
            </a:r>
            <a:r>
              <a:rPr lang="de-DE" dirty="0" smtClean="0"/>
              <a:t> </a:t>
            </a:r>
            <a:r>
              <a:rPr lang="de-DE" dirty="0" err="1" smtClean="0"/>
              <a:t>presentations</a:t>
            </a:r>
            <a:r>
              <a:rPr lang="de-DE" dirty="0" smtClean="0"/>
              <a:t> per </a:t>
            </a:r>
            <a:r>
              <a:rPr lang="de-DE" dirty="0" err="1" smtClean="0"/>
              <a:t>session</a:t>
            </a:r>
            <a:endParaRPr lang="de-DE" dirty="0" smtClean="0"/>
          </a:p>
          <a:p>
            <a:pPr lvl="1"/>
            <a:r>
              <a:rPr lang="de-DE" dirty="0" smtClean="0"/>
              <a:t>Today: </a:t>
            </a:r>
            <a:r>
              <a:rPr lang="de-DE" dirty="0" err="1" smtClean="0"/>
              <a:t>introduction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topics</a:t>
            </a:r>
            <a:r>
              <a:rPr lang="de-DE" dirty="0" smtClean="0"/>
              <a:t> + </a:t>
            </a:r>
            <a:r>
              <a:rPr lang="de-DE" dirty="0" err="1" smtClean="0"/>
              <a:t>topic</a:t>
            </a:r>
            <a:r>
              <a:rPr lang="de-DE" dirty="0" smtClean="0"/>
              <a:t> </a:t>
            </a:r>
            <a:r>
              <a:rPr lang="de-DE" dirty="0" err="1" smtClean="0"/>
              <a:t>assignment</a:t>
            </a:r>
            <a:endParaRPr lang="de-DE" dirty="0" smtClean="0"/>
          </a:p>
          <a:p>
            <a:pPr lvl="1"/>
            <a:r>
              <a:rPr lang="de-DE" dirty="0" smtClean="0"/>
              <a:t>After </a:t>
            </a:r>
            <a:r>
              <a:rPr lang="de-DE" dirty="0" err="1" smtClean="0"/>
              <a:t>today</a:t>
            </a:r>
            <a:r>
              <a:rPr lang="de-DE" dirty="0" smtClean="0"/>
              <a:t>,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13 </a:t>
            </a:r>
            <a:r>
              <a:rPr lang="de-DE" dirty="0" err="1" smtClean="0"/>
              <a:t>sessions</a:t>
            </a:r>
            <a:r>
              <a:rPr lang="de-DE" dirty="0" smtClean="0"/>
              <a:t> </a:t>
            </a:r>
            <a:r>
              <a:rPr lang="de-DE" dirty="0" err="1" smtClean="0"/>
              <a:t>left</a:t>
            </a:r>
            <a:endParaRPr lang="de-DE" dirty="0" smtClean="0"/>
          </a:p>
          <a:p>
            <a:pPr lvl="1"/>
            <a:r>
              <a:rPr lang="de-DE" dirty="0" smtClean="0"/>
              <a:t>First </a:t>
            </a:r>
            <a:r>
              <a:rPr lang="de-DE" dirty="0" err="1" smtClean="0"/>
              <a:t>talk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on November 13 (</a:t>
            </a:r>
            <a:r>
              <a:rPr lang="de-DE" dirty="0" err="1" smtClean="0"/>
              <a:t>three</a:t>
            </a:r>
            <a:r>
              <a:rPr lang="de-DE" dirty="0" smtClean="0"/>
              <a:t> </a:t>
            </a:r>
            <a:r>
              <a:rPr lang="de-DE" dirty="0" err="1" smtClean="0"/>
              <a:t>weeks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now</a:t>
            </a:r>
            <a:r>
              <a:rPr lang="de-DE" dirty="0" smtClean="0"/>
              <a:t>)</a:t>
            </a:r>
          </a:p>
          <a:p>
            <a:pPr lvl="1"/>
            <a:r>
              <a:rPr lang="de-DE" dirty="0" smtClean="0"/>
              <a:t>Time </a:t>
            </a:r>
            <a:r>
              <a:rPr lang="de-DE" dirty="0" err="1" smtClean="0"/>
              <a:t>schedule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your</a:t>
            </a:r>
            <a:r>
              <a:rPr lang="de-DE" dirty="0" smtClean="0"/>
              <a:t> </a:t>
            </a:r>
            <a:r>
              <a:rPr lang="de-DE" dirty="0" err="1" smtClean="0"/>
              <a:t>presentation</a:t>
            </a:r>
            <a:r>
              <a:rPr lang="de-DE" dirty="0" smtClean="0"/>
              <a:t>: </a:t>
            </a:r>
            <a:r>
              <a:rPr lang="de-DE" dirty="0" err="1" smtClean="0"/>
              <a:t>next</a:t>
            </a:r>
            <a:r>
              <a:rPr lang="de-DE" dirty="0" smtClean="0"/>
              <a:t> </a:t>
            </a:r>
            <a:r>
              <a:rPr lang="de-DE" dirty="0" err="1" smtClean="0"/>
              <a:t>slide</a:t>
            </a:r>
            <a:endParaRPr lang="de-DE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D739C9-9BF6-4CD5-B03B-EBC93C1F6EBB}" type="datetime1">
              <a:rPr lang="en-US" smtClean="0"/>
              <a:t>10/29/2013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Information Extraction Seminar, WS 2013/2014</a:t>
            </a:r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AB169-6EAD-415E-951B-EBF2B7BF8E76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724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Time Schedule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your</a:t>
            </a:r>
            <a:r>
              <a:rPr lang="de-DE" dirty="0" smtClean="0"/>
              <a:t> </a:t>
            </a:r>
            <a:r>
              <a:rPr lang="de-DE" dirty="0" err="1" smtClean="0"/>
              <a:t>Presentation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1219200"/>
            <a:ext cx="8001000" cy="50292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000" dirty="0" smtClean="0"/>
              <a:t>&gt;=3 </a:t>
            </a:r>
            <a:r>
              <a:rPr lang="en-US" sz="2000" dirty="0"/>
              <a:t>weeks before your </a:t>
            </a:r>
            <a:r>
              <a:rPr lang="en-US" sz="2000" dirty="0" smtClean="0"/>
              <a:t>presentation</a:t>
            </a:r>
          </a:p>
          <a:p>
            <a:pPr lvl="1">
              <a:lnSpc>
                <a:spcPct val="100000"/>
              </a:lnSpc>
            </a:pPr>
            <a:r>
              <a:rPr lang="en-US" sz="1800" dirty="0" smtClean="0"/>
              <a:t>Start reading material </a:t>
            </a:r>
            <a:r>
              <a:rPr lang="en-US" sz="1800" dirty="0"/>
              <a:t>and make a plan of what </a:t>
            </a:r>
            <a:r>
              <a:rPr lang="en-US" sz="1800" dirty="0" smtClean="0"/>
              <a:t>you </a:t>
            </a:r>
            <a:r>
              <a:rPr lang="de-DE" sz="1800" dirty="0" err="1" smtClean="0"/>
              <a:t>want</a:t>
            </a:r>
            <a:r>
              <a:rPr lang="de-DE" sz="1800" dirty="0" smtClean="0"/>
              <a:t> </a:t>
            </a:r>
            <a:r>
              <a:rPr lang="de-DE" sz="1800" dirty="0" err="1"/>
              <a:t>to</a:t>
            </a:r>
            <a:r>
              <a:rPr lang="de-DE" sz="1800" dirty="0"/>
              <a:t> </a:t>
            </a:r>
            <a:r>
              <a:rPr lang="de-DE" sz="1800" dirty="0" err="1"/>
              <a:t>talk</a:t>
            </a:r>
            <a:r>
              <a:rPr lang="de-DE" sz="1800" dirty="0"/>
              <a:t> </a:t>
            </a:r>
            <a:r>
              <a:rPr lang="de-DE" sz="1800" dirty="0" err="1" smtClean="0"/>
              <a:t>about</a:t>
            </a:r>
            <a:endParaRPr lang="de-DE" sz="1800" dirty="0" smtClean="0"/>
          </a:p>
          <a:p>
            <a:pPr>
              <a:lnSpc>
                <a:spcPct val="100000"/>
              </a:lnSpc>
            </a:pPr>
            <a:r>
              <a:rPr lang="en-US" sz="2000" dirty="0" smtClean="0"/>
              <a:t>2 </a:t>
            </a:r>
            <a:r>
              <a:rPr lang="en-US" sz="2000" dirty="0"/>
              <a:t>weeks before your </a:t>
            </a:r>
            <a:r>
              <a:rPr lang="en-US" sz="2000" dirty="0" smtClean="0"/>
              <a:t>presentation</a:t>
            </a:r>
          </a:p>
          <a:p>
            <a:pPr lvl="1">
              <a:lnSpc>
                <a:spcPct val="100000"/>
              </a:lnSpc>
            </a:pPr>
            <a:r>
              <a:rPr lang="en-US" sz="1800" dirty="0" smtClean="0"/>
              <a:t>Meet </a:t>
            </a:r>
            <a:r>
              <a:rPr lang="en-US" sz="1800" dirty="0"/>
              <a:t>with us </a:t>
            </a:r>
            <a:r>
              <a:rPr lang="en-US" sz="1800" dirty="0" smtClean="0"/>
              <a:t>(Sabine </a:t>
            </a:r>
            <a:r>
              <a:rPr lang="en-US" sz="1800" dirty="0"/>
              <a:t>+ </a:t>
            </a:r>
            <a:r>
              <a:rPr lang="en-US" sz="1800" dirty="0" err="1"/>
              <a:t>Elmar</a:t>
            </a:r>
            <a:r>
              <a:rPr lang="en-US" sz="1800" dirty="0"/>
              <a:t>) and present your </a:t>
            </a:r>
            <a:r>
              <a:rPr lang="en-US" sz="1800" dirty="0" smtClean="0"/>
              <a:t>plan</a:t>
            </a:r>
          </a:p>
          <a:p>
            <a:pPr lvl="1">
              <a:lnSpc>
                <a:spcPct val="100000"/>
              </a:lnSpc>
            </a:pPr>
            <a:r>
              <a:rPr lang="en-US" sz="1800" b="1" dirty="0" smtClean="0"/>
              <a:t>Please </a:t>
            </a:r>
            <a:r>
              <a:rPr lang="en-US" sz="1800" b="1" dirty="0"/>
              <a:t>do not waste our time </a:t>
            </a:r>
            <a:r>
              <a:rPr lang="en-US" sz="1800" dirty="0"/>
              <a:t>by coming </a:t>
            </a:r>
            <a:r>
              <a:rPr lang="en-US" sz="1800" dirty="0" smtClean="0"/>
              <a:t>unprepared</a:t>
            </a:r>
          </a:p>
          <a:p>
            <a:pPr lvl="1">
              <a:lnSpc>
                <a:spcPct val="100000"/>
              </a:lnSpc>
            </a:pPr>
            <a:r>
              <a:rPr lang="en-US" sz="1800" dirty="0" smtClean="0"/>
              <a:t>In </a:t>
            </a:r>
            <a:r>
              <a:rPr lang="en-US" sz="1800" dirty="0"/>
              <a:t>the week that follows, work out all the </a:t>
            </a:r>
            <a:r>
              <a:rPr lang="en-US" sz="1800" dirty="0" smtClean="0"/>
              <a:t>necessary details </a:t>
            </a:r>
            <a:r>
              <a:rPr lang="en-US" sz="1800" dirty="0"/>
              <a:t>and play around (extensively) with </a:t>
            </a:r>
            <a:r>
              <a:rPr lang="en-US" sz="1800" dirty="0" smtClean="0"/>
              <a:t>software</a:t>
            </a:r>
          </a:p>
          <a:p>
            <a:pPr lvl="1">
              <a:lnSpc>
                <a:spcPct val="100000"/>
              </a:lnSpc>
            </a:pPr>
            <a:r>
              <a:rPr lang="en-US" sz="1800" dirty="0" smtClean="0"/>
              <a:t>Prepare </a:t>
            </a:r>
            <a:r>
              <a:rPr lang="en-US" sz="1800" dirty="0"/>
              <a:t>an outline of your </a:t>
            </a:r>
            <a:r>
              <a:rPr lang="en-US" sz="1800" dirty="0" smtClean="0"/>
              <a:t>presentation</a:t>
            </a:r>
          </a:p>
          <a:p>
            <a:pPr>
              <a:lnSpc>
                <a:spcPct val="100000"/>
              </a:lnSpc>
            </a:pPr>
            <a:r>
              <a:rPr lang="en-US" sz="2000" dirty="0" smtClean="0"/>
              <a:t>1 </a:t>
            </a:r>
            <a:r>
              <a:rPr lang="en-US" sz="2000" dirty="0"/>
              <a:t>week before your </a:t>
            </a:r>
            <a:r>
              <a:rPr lang="en-US" sz="2000" dirty="0" smtClean="0"/>
              <a:t>presentation</a:t>
            </a:r>
          </a:p>
          <a:p>
            <a:pPr lvl="1">
              <a:lnSpc>
                <a:spcPct val="100000"/>
              </a:lnSpc>
            </a:pPr>
            <a:r>
              <a:rPr lang="en-US" sz="1800" dirty="0" smtClean="0"/>
              <a:t>Meet </a:t>
            </a:r>
            <a:r>
              <a:rPr lang="en-US" sz="1800" dirty="0"/>
              <a:t>with us again, and present your findings and </a:t>
            </a:r>
            <a:r>
              <a:rPr lang="en-US" sz="1800" dirty="0" smtClean="0"/>
              <a:t>the outline </a:t>
            </a:r>
            <a:r>
              <a:rPr lang="en-US" sz="1800" dirty="0"/>
              <a:t>of your presentation (tentative </a:t>
            </a:r>
            <a:r>
              <a:rPr lang="en-US" sz="1800" dirty="0" smtClean="0"/>
              <a:t>slides)</a:t>
            </a:r>
          </a:p>
          <a:p>
            <a:pPr lvl="1">
              <a:lnSpc>
                <a:spcPct val="100000"/>
              </a:lnSpc>
            </a:pPr>
            <a:r>
              <a:rPr lang="en-US" sz="1800" dirty="0" smtClean="0"/>
              <a:t>In </a:t>
            </a:r>
            <a:r>
              <a:rPr lang="en-US" sz="1800" dirty="0"/>
              <a:t>the week that follows, finish your work and </a:t>
            </a:r>
            <a:r>
              <a:rPr lang="en-US" sz="1800" dirty="0" smtClean="0"/>
              <a:t>the </a:t>
            </a:r>
            <a:r>
              <a:rPr lang="de-DE" sz="1800" dirty="0" err="1" smtClean="0"/>
              <a:t>presentation</a:t>
            </a:r>
            <a:endParaRPr lang="de-DE" sz="1800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F0F034-D5D6-486B-A653-A712D35FFAC7}" type="datetime1">
              <a:rPr lang="en-US" smtClean="0"/>
              <a:t>10/29/2013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Information Extraction </a:t>
            </a:r>
            <a:r>
              <a:rPr lang="fr-FR" dirty="0" err="1" smtClean="0"/>
              <a:t>Seminar</a:t>
            </a:r>
            <a:r>
              <a:rPr lang="fr-FR" dirty="0" smtClean="0"/>
              <a:t>, WS 2013/2014</a:t>
            </a:r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AB169-6EAD-415E-951B-EBF2B7BF8E76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08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Challenges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1295400"/>
            <a:ext cx="8077200" cy="50292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de-DE" sz="2000" dirty="0" smtClean="0"/>
              <a:t>Research</a:t>
            </a:r>
          </a:p>
          <a:p>
            <a:pPr lvl="1">
              <a:lnSpc>
                <a:spcPct val="100000"/>
              </a:lnSpc>
            </a:pPr>
            <a:r>
              <a:rPr lang="en-US" sz="1800" dirty="0" smtClean="0"/>
              <a:t>You </a:t>
            </a:r>
            <a:r>
              <a:rPr lang="en-US" sz="1800" dirty="0"/>
              <a:t>have to collect yourself interesting and relevant </a:t>
            </a:r>
            <a:r>
              <a:rPr lang="en-US" sz="1800" dirty="0" smtClean="0"/>
              <a:t>material, we provide the general </a:t>
            </a:r>
            <a:r>
              <a:rPr lang="en-US" sz="1800" dirty="0"/>
              <a:t>topic and give </a:t>
            </a:r>
            <a:r>
              <a:rPr lang="en-US" sz="1800" dirty="0" smtClean="0"/>
              <a:t>you an initial paper</a:t>
            </a:r>
          </a:p>
          <a:p>
            <a:pPr>
              <a:lnSpc>
                <a:spcPct val="100000"/>
              </a:lnSpc>
            </a:pPr>
            <a:r>
              <a:rPr lang="en-US" sz="2000" dirty="0" smtClean="0"/>
              <a:t>U</a:t>
            </a:r>
            <a:r>
              <a:rPr lang="de-DE" sz="2000" dirty="0" err="1" smtClean="0"/>
              <a:t>nderstand</a:t>
            </a:r>
            <a:endParaRPr lang="de-DE" sz="2000" dirty="0"/>
          </a:p>
          <a:p>
            <a:pPr lvl="1">
              <a:lnSpc>
                <a:spcPct val="100000"/>
              </a:lnSpc>
            </a:pPr>
            <a:r>
              <a:rPr lang="en-US" sz="1800" dirty="0" smtClean="0"/>
              <a:t>Get </a:t>
            </a:r>
            <a:r>
              <a:rPr lang="en-US" sz="1800" dirty="0"/>
              <a:t>a decent overview </a:t>
            </a:r>
            <a:r>
              <a:rPr lang="en-US" sz="1800" dirty="0" smtClean="0"/>
              <a:t>of your </a:t>
            </a:r>
            <a:r>
              <a:rPr lang="en-US" sz="1800" dirty="0"/>
              <a:t>topic and understand </a:t>
            </a:r>
            <a:r>
              <a:rPr lang="en-US" sz="1800" dirty="0" smtClean="0"/>
              <a:t>what you </a:t>
            </a:r>
            <a:r>
              <a:rPr lang="en-US" sz="1800" dirty="0"/>
              <a:t>will be talking about</a:t>
            </a:r>
          </a:p>
          <a:p>
            <a:pPr>
              <a:lnSpc>
                <a:spcPct val="100000"/>
              </a:lnSpc>
            </a:pPr>
            <a:r>
              <a:rPr lang="de-DE" sz="2000" dirty="0" err="1" smtClean="0"/>
              <a:t>Presentation</a:t>
            </a:r>
            <a:endParaRPr lang="de-DE" sz="2000" dirty="0"/>
          </a:p>
          <a:p>
            <a:pPr lvl="1">
              <a:lnSpc>
                <a:spcPct val="100000"/>
              </a:lnSpc>
            </a:pPr>
            <a:r>
              <a:rPr lang="en-US" sz="1800" dirty="0" smtClean="0"/>
              <a:t>Present </a:t>
            </a:r>
            <a:r>
              <a:rPr lang="en-US" sz="1800" dirty="0"/>
              <a:t>your material in an interesting manner, don't </a:t>
            </a:r>
            <a:r>
              <a:rPr lang="en-US" sz="1800" dirty="0" smtClean="0"/>
              <a:t>forget that </a:t>
            </a:r>
            <a:r>
              <a:rPr lang="en-US" sz="1800" dirty="0"/>
              <a:t>you have an audience</a:t>
            </a:r>
          </a:p>
          <a:p>
            <a:pPr>
              <a:lnSpc>
                <a:spcPct val="100000"/>
              </a:lnSpc>
            </a:pPr>
            <a:r>
              <a:rPr lang="de-DE" sz="2000" dirty="0" smtClean="0"/>
              <a:t>Insight</a:t>
            </a:r>
          </a:p>
          <a:p>
            <a:pPr lvl="1">
              <a:lnSpc>
                <a:spcPct val="100000"/>
              </a:lnSpc>
            </a:pPr>
            <a:r>
              <a:rPr lang="en-US" sz="1800" dirty="0" smtClean="0"/>
              <a:t>Understand the advantages and disadvantages of the approach, what works well and where are problems</a:t>
            </a:r>
          </a:p>
          <a:p>
            <a:pPr lvl="1">
              <a:lnSpc>
                <a:spcPct val="100000"/>
              </a:lnSpc>
            </a:pPr>
            <a:r>
              <a:rPr lang="en-US" sz="1800" dirty="0" smtClean="0">
                <a:solidFill>
                  <a:srgbClr val="000000"/>
                </a:solidFill>
              </a:rPr>
              <a:t>If </a:t>
            </a:r>
            <a:r>
              <a:rPr lang="en-US" sz="1800" dirty="0">
                <a:solidFill>
                  <a:srgbClr val="000000"/>
                </a:solidFill>
              </a:rPr>
              <a:t>code or a demo is available, check for efficiency and </a:t>
            </a:r>
            <a:r>
              <a:rPr lang="en-US" sz="1800" dirty="0" smtClean="0">
                <a:solidFill>
                  <a:srgbClr val="000000"/>
                </a:solidFill>
              </a:rPr>
              <a:t>quality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ECFD9A-F5B0-4F2B-A34F-2615CEE555C3}" type="datetime1">
              <a:rPr lang="en-US" smtClean="0"/>
              <a:t>10/29/2013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Information Extraction Seminar, WS 2013/2014</a:t>
            </a:r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AB169-6EAD-415E-951B-EBF2B7BF8E76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202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Your</a:t>
            </a:r>
            <a:r>
              <a:rPr lang="de-DE" dirty="0" smtClean="0"/>
              <a:t> </a:t>
            </a:r>
            <a:r>
              <a:rPr lang="de-DE" dirty="0" err="1" smtClean="0"/>
              <a:t>Presentation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1295400"/>
            <a:ext cx="7391400" cy="5029200"/>
          </a:xfrm>
        </p:spPr>
        <p:txBody>
          <a:bodyPr/>
          <a:lstStyle/>
          <a:p>
            <a:r>
              <a:rPr lang="de-DE" dirty="0" smtClean="0"/>
              <a:t>Guidelines</a:t>
            </a:r>
          </a:p>
          <a:p>
            <a:pPr lvl="1"/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30 </a:t>
            </a:r>
            <a:r>
              <a:rPr lang="de-DE" dirty="0" err="1" smtClean="0"/>
              <a:t>minutes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your</a:t>
            </a:r>
            <a:r>
              <a:rPr lang="de-DE" dirty="0" smtClean="0"/>
              <a:t> </a:t>
            </a:r>
            <a:r>
              <a:rPr lang="de-DE" dirty="0" err="1" smtClean="0"/>
              <a:t>talk</a:t>
            </a:r>
            <a:r>
              <a:rPr lang="de-DE" dirty="0" smtClean="0"/>
              <a:t> + </a:t>
            </a:r>
            <a:r>
              <a:rPr lang="de-DE" dirty="0" err="1" smtClean="0"/>
              <a:t>discussion</a:t>
            </a:r>
            <a:endParaRPr lang="de-DE" dirty="0" smtClean="0"/>
          </a:p>
          <a:p>
            <a:pPr lvl="1"/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slides</a:t>
            </a:r>
            <a:r>
              <a:rPr lang="de-DE" dirty="0" smtClean="0"/>
              <a:t> in PPT </a:t>
            </a:r>
            <a:r>
              <a:rPr lang="de-DE" dirty="0" err="1" smtClean="0"/>
              <a:t>or</a:t>
            </a:r>
            <a:r>
              <a:rPr lang="de-DE" dirty="0" smtClean="0"/>
              <a:t> PDF</a:t>
            </a:r>
          </a:p>
          <a:p>
            <a:pPr lvl="1"/>
            <a:r>
              <a:rPr lang="de-DE" dirty="0" err="1" smtClean="0"/>
              <a:t>Your</a:t>
            </a:r>
            <a:r>
              <a:rPr lang="de-DE" dirty="0" smtClean="0"/>
              <a:t> </a:t>
            </a:r>
            <a:r>
              <a:rPr lang="de-DE" dirty="0" err="1" smtClean="0"/>
              <a:t>talk</a:t>
            </a:r>
            <a:r>
              <a:rPr lang="de-DE" dirty="0" smtClean="0"/>
              <a:t> will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recorded</a:t>
            </a:r>
            <a:endParaRPr lang="de-DE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8DA9B8-3720-4BBE-9AD3-B987B7ED235B}" type="datetime1">
              <a:rPr lang="en-US" smtClean="0"/>
              <a:t>10/29/2013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Information Extraction Seminar, WS 2013/2014</a:t>
            </a:r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AB169-6EAD-415E-951B-EBF2B7BF8E76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791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Our</a:t>
            </a:r>
            <a:r>
              <a:rPr lang="de-DE" dirty="0" smtClean="0"/>
              <a:t> </a:t>
            </a:r>
            <a:r>
              <a:rPr lang="de-DE" dirty="0" err="1" smtClean="0"/>
              <a:t>Role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1295400"/>
            <a:ext cx="7391400" cy="5029200"/>
          </a:xfrm>
        </p:spPr>
        <p:txBody>
          <a:bodyPr/>
          <a:lstStyle/>
          <a:p>
            <a:r>
              <a:rPr lang="en-US" dirty="0"/>
              <a:t>We will help you, don't </a:t>
            </a:r>
            <a:r>
              <a:rPr lang="en-US" dirty="0" smtClean="0"/>
              <a:t>worry</a:t>
            </a:r>
          </a:p>
          <a:p>
            <a:pPr lvl="1"/>
            <a:r>
              <a:rPr lang="en-US" dirty="0" smtClean="0"/>
              <a:t>In </a:t>
            </a:r>
            <a:r>
              <a:rPr lang="en-US" dirty="0"/>
              <a:t>your first meeting with us (two weeks before </a:t>
            </a:r>
            <a:r>
              <a:rPr lang="en-US" dirty="0" smtClean="0"/>
              <a:t>your talk</a:t>
            </a:r>
            <a:r>
              <a:rPr lang="en-US" dirty="0"/>
              <a:t>) we will help you focus on a good selection </a:t>
            </a:r>
            <a:r>
              <a:rPr lang="en-US" dirty="0" smtClean="0"/>
              <a:t>of </a:t>
            </a:r>
            <a:r>
              <a:rPr lang="de-DE" dirty="0" smtClean="0"/>
              <a:t>material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 smtClean="0"/>
              <a:t>talk</a:t>
            </a:r>
            <a:endParaRPr lang="de-DE" dirty="0"/>
          </a:p>
          <a:p>
            <a:pPr lvl="1"/>
            <a:r>
              <a:rPr lang="en-US" dirty="0" smtClean="0"/>
              <a:t>We </a:t>
            </a:r>
            <a:r>
              <a:rPr lang="en-US" dirty="0"/>
              <a:t>will also give you feedback and advice on </a:t>
            </a:r>
            <a:r>
              <a:rPr lang="en-US" dirty="0" smtClean="0"/>
              <a:t>the structure </a:t>
            </a:r>
            <a:r>
              <a:rPr lang="en-US" dirty="0"/>
              <a:t>and contents of your </a:t>
            </a:r>
            <a:r>
              <a:rPr lang="en-US" dirty="0" smtClean="0"/>
              <a:t>slides</a:t>
            </a:r>
          </a:p>
          <a:p>
            <a:pPr lvl="1"/>
            <a:r>
              <a:rPr lang="en-US" dirty="0" smtClean="0"/>
              <a:t>And</a:t>
            </a:r>
            <a:r>
              <a:rPr lang="en-US" dirty="0"/>
              <a:t>, of </a:t>
            </a:r>
            <a:r>
              <a:rPr lang="en-US" dirty="0" smtClean="0"/>
              <a:t>course</a:t>
            </a:r>
            <a:r>
              <a:rPr lang="en-US" dirty="0"/>
              <a:t>, we try to help when you have </a:t>
            </a:r>
            <a:r>
              <a:rPr lang="en-US" dirty="0" smtClean="0"/>
              <a:t>problems </a:t>
            </a:r>
            <a:r>
              <a:rPr lang="de-DE" dirty="0" err="1" smtClean="0"/>
              <a:t>understanding</a:t>
            </a:r>
            <a:r>
              <a:rPr lang="de-DE" dirty="0" smtClean="0"/>
              <a:t> </a:t>
            </a:r>
            <a:r>
              <a:rPr lang="de-DE" dirty="0" err="1" smtClean="0"/>
              <a:t>something</a:t>
            </a:r>
            <a:endParaRPr lang="de-DE" dirty="0"/>
          </a:p>
          <a:p>
            <a:pPr lvl="1"/>
            <a:r>
              <a:rPr lang="en-US" dirty="0" smtClean="0"/>
              <a:t>However</a:t>
            </a:r>
            <a:r>
              <a:rPr lang="en-US" dirty="0"/>
              <a:t>, the </a:t>
            </a:r>
            <a:r>
              <a:rPr lang="en-US" b="1" dirty="0"/>
              <a:t>initiative </a:t>
            </a:r>
            <a:r>
              <a:rPr lang="en-US" dirty="0"/>
              <a:t>has to come from you !</a:t>
            </a:r>
            <a:endParaRPr lang="de-DE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41A577-79ED-4AF8-B351-54DFE6D9D2C4}" type="datetime1">
              <a:rPr lang="en-US" smtClean="0"/>
              <a:t>10/29/2013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Information Extraction Seminar, WS 2013/2014</a:t>
            </a:r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AB169-6EAD-415E-951B-EBF2B7BF8E76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202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Evaluation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1295400"/>
            <a:ext cx="7391400" cy="5029200"/>
          </a:xfrm>
        </p:spPr>
        <p:txBody>
          <a:bodyPr/>
          <a:lstStyle/>
          <a:p>
            <a:pPr>
              <a:buFont typeface="Wingdings" charset="2"/>
              <a:buChar char=""/>
            </a:pPr>
            <a:r>
              <a:rPr lang="en-US" dirty="0" smtClean="0">
                <a:solidFill>
                  <a:srgbClr val="000000"/>
                </a:solidFill>
              </a:rPr>
              <a:t>Feedback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en-US" dirty="0" smtClean="0">
                <a:solidFill>
                  <a:srgbClr val="000000"/>
                </a:solidFill>
              </a:rPr>
              <a:t>Anonymous </a:t>
            </a:r>
            <a:r>
              <a:rPr lang="en-US" dirty="0">
                <a:solidFill>
                  <a:srgbClr val="000000"/>
                </a:solidFill>
              </a:rPr>
              <a:t>from the audience </a:t>
            </a:r>
            <a:endParaRPr lang="en-US" dirty="0" smtClean="0"/>
          </a:p>
          <a:p>
            <a:pPr lvl="1">
              <a:buFont typeface="Symbol" panose="05050102010706020507" pitchFamily="18" charset="2"/>
              <a:buChar char="-"/>
            </a:pPr>
            <a:r>
              <a:rPr lang="en-US" dirty="0" smtClean="0">
                <a:solidFill>
                  <a:srgbClr val="000000"/>
                </a:solidFill>
              </a:rPr>
              <a:t>Final </a:t>
            </a:r>
            <a:r>
              <a:rPr lang="en-US" dirty="0">
                <a:solidFill>
                  <a:srgbClr val="000000"/>
                </a:solidFill>
              </a:rPr>
              <a:t>grade at the end of the </a:t>
            </a:r>
            <a:r>
              <a:rPr lang="en-US" dirty="0" smtClean="0">
                <a:solidFill>
                  <a:srgbClr val="000000"/>
                </a:solidFill>
              </a:rPr>
              <a:t>seminar</a:t>
            </a:r>
            <a:endParaRPr lang="en-US" dirty="0" smtClean="0"/>
          </a:p>
          <a:p>
            <a:pPr lvl="1">
              <a:buFont typeface="Symbol" panose="05050102010706020507" pitchFamily="18" charset="2"/>
              <a:buChar char="-"/>
            </a:pPr>
            <a:r>
              <a:rPr lang="en-US" dirty="0" smtClean="0">
                <a:solidFill>
                  <a:srgbClr val="000000"/>
                </a:solidFill>
              </a:rPr>
              <a:t>Grade </a:t>
            </a:r>
            <a:r>
              <a:rPr lang="en-US" dirty="0">
                <a:solidFill>
                  <a:srgbClr val="000000"/>
                </a:solidFill>
              </a:rPr>
              <a:t>consists of two parts: </a:t>
            </a:r>
            <a:endParaRPr lang="en-US" dirty="0" smtClean="0">
              <a:solidFill>
                <a:srgbClr val="000000"/>
              </a:solidFill>
            </a:endParaRPr>
          </a:p>
          <a:p>
            <a:pPr lvl="2">
              <a:buFont typeface="Symbol" panose="05050102010706020507" pitchFamily="18" charset="2"/>
              <a:buChar char="-"/>
            </a:pPr>
            <a:r>
              <a:rPr lang="en-US" dirty="0" smtClean="0">
                <a:solidFill>
                  <a:srgbClr val="000000"/>
                </a:solidFill>
              </a:rPr>
              <a:t>understanding </a:t>
            </a:r>
            <a:r>
              <a:rPr lang="en-US" dirty="0">
                <a:solidFill>
                  <a:srgbClr val="000000"/>
                </a:solidFill>
              </a:rPr>
              <a:t>of the </a:t>
            </a:r>
            <a:r>
              <a:rPr lang="en-US" dirty="0" smtClean="0">
                <a:solidFill>
                  <a:srgbClr val="000000"/>
                </a:solidFill>
              </a:rPr>
              <a:t>paper/system</a:t>
            </a:r>
          </a:p>
          <a:p>
            <a:pPr lvl="2">
              <a:buFont typeface="Symbol" panose="05050102010706020507" pitchFamily="18" charset="2"/>
              <a:buChar char="-"/>
            </a:pPr>
            <a:r>
              <a:rPr lang="en-US" dirty="0" smtClean="0">
                <a:solidFill>
                  <a:srgbClr val="000000"/>
                </a:solidFill>
              </a:rPr>
              <a:t>presentation </a:t>
            </a:r>
            <a:r>
              <a:rPr lang="en-US" dirty="0">
                <a:solidFill>
                  <a:srgbClr val="000000"/>
                </a:solidFill>
              </a:rPr>
              <a:t>(slides, </a:t>
            </a:r>
            <a:r>
              <a:rPr lang="en-US" dirty="0" smtClean="0">
                <a:solidFill>
                  <a:srgbClr val="000000"/>
                </a:solidFill>
              </a:rPr>
              <a:t>time management …)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41A577-79ED-4AF8-B351-54DFE6D9D2C4}" type="datetime1">
              <a:rPr lang="en-US" smtClean="0"/>
              <a:t>10/29/2013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Information Extraction Seminar, WS 2013/2014</a:t>
            </a:r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AB169-6EAD-415E-951B-EBF2B7BF8E76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534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8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6666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B8B8"/>
      </a:accent5>
      <a:accent6>
        <a:srgbClr val="E7BB01"/>
      </a:accent6>
      <a:hlink>
        <a:srgbClr val="0033CC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715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noFill/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6666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B8B8"/>
        </a:accent5>
        <a:accent6>
          <a:srgbClr val="E7BB01"/>
        </a:accent6>
        <a:hlink>
          <a:srgbClr val="0033CC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1003</Words>
  <Application>Microsoft Office PowerPoint</Application>
  <PresentationFormat>Bildschirmpräsentation (4:3)</PresentationFormat>
  <Paragraphs>185</Paragraphs>
  <Slides>14</Slides>
  <Notes>14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14</vt:i4>
      </vt:variant>
    </vt:vector>
  </HeadingPairs>
  <TitlesOfParts>
    <vt:vector size="16" baseType="lpstr">
      <vt:lpstr>Blends</vt:lpstr>
      <vt:lpstr>Benutzerdefiniertes Design</vt:lpstr>
      <vt:lpstr>Information Extraction  Seminar WS 2013 / 2014</vt:lpstr>
      <vt:lpstr>Topic of this Seminar (1/2)</vt:lpstr>
      <vt:lpstr>Topic of this Seminar (2/2)</vt:lpstr>
      <vt:lpstr>Organization of this Seminar</vt:lpstr>
      <vt:lpstr>Time Schedule for your Presentation</vt:lpstr>
      <vt:lpstr>Challenges</vt:lpstr>
      <vt:lpstr>Your Presentation</vt:lpstr>
      <vt:lpstr>Our Role</vt:lpstr>
      <vt:lpstr>Evaluation</vt:lpstr>
      <vt:lpstr>List of Topics 1/2</vt:lpstr>
      <vt:lpstr>List of Topics 2/2</vt:lpstr>
      <vt:lpstr>Thank you</vt:lpstr>
      <vt:lpstr>Backup List of Topics 1/2</vt:lpstr>
      <vt:lpstr>Backup List of Topics 2/2</vt:lpstr>
    </vt:vector>
  </TitlesOfParts>
  <Company>Max-Planck-Institut für Informatik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CompleteSearch ZIB Berlin</dc:title>
  <dc:creator>Hannah Bast</dc:creator>
  <cp:lastModifiedBy>Elmar Haussmann</cp:lastModifiedBy>
  <cp:revision>1568</cp:revision>
  <dcterms:created xsi:type="dcterms:W3CDTF">2002-08-06T09:23:21Z</dcterms:created>
  <dcterms:modified xsi:type="dcterms:W3CDTF">2013-10-29T16:00:23Z</dcterms:modified>
</cp:coreProperties>
</file>